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1" r:id="rId3"/>
    <p:sldId id="274" r:id="rId4"/>
    <p:sldId id="273" r:id="rId5"/>
    <p:sldId id="262" r:id="rId6"/>
    <p:sldId id="263" r:id="rId7"/>
    <p:sldId id="264" r:id="rId8"/>
    <p:sldId id="276" r:id="rId9"/>
    <p:sldId id="265" r:id="rId10"/>
    <p:sldId id="266" r:id="rId11"/>
    <p:sldId id="267" r:id="rId12"/>
    <p:sldId id="277" r:id="rId13"/>
    <p:sldId id="282" r:id="rId14"/>
    <p:sldId id="268" r:id="rId15"/>
    <p:sldId id="269" r:id="rId16"/>
    <p:sldId id="270" r:id="rId17"/>
    <p:sldId id="280" r:id="rId18"/>
    <p:sldId id="283" r:id="rId19"/>
    <p:sldId id="271" r:id="rId20"/>
    <p:sldId id="284" r:id="rId21"/>
    <p:sldId id="275" r:id="rId22"/>
    <p:sldId id="285" r:id="rId23"/>
    <p:sldId id="286" r:id="rId24"/>
    <p:sldId id="287" r:id="rId25"/>
    <p:sldId id="288" r:id="rId26"/>
    <p:sldId id="272" r:id="rId27"/>
    <p:sldId id="281"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Be stiliaus, be tinklelio">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Be stiliaus, lentelės tinklelis">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9" d="100"/>
          <a:sy n="59" d="100"/>
        </p:scale>
        <p:origin x="1500" y="52"/>
      </p:cViewPr>
      <p:guideLst>
        <p:guide orient="horz" pos="216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8"/>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3"/>
            <a:ext cx="5829300" cy="1362075"/>
          </a:xfrm>
        </p:spPr>
        <p:txBody>
          <a:bodyPr anchor="t"/>
          <a:lstStyle>
            <a:lvl1pPr algn="l">
              <a:defRPr sz="2250" b="1" cap="all"/>
            </a:lvl1pPr>
          </a:lstStyle>
          <a:p>
            <a:r>
              <a:rPr lang="en-US"/>
              <a:t>Click to edit Master title style</a:t>
            </a:r>
          </a:p>
        </p:txBody>
      </p:sp>
      <p:sp>
        <p:nvSpPr>
          <p:cNvPr id="3" name="Text Placeholder 2"/>
          <p:cNvSpPr>
            <a:spLocks noGrp="1"/>
          </p:cNvSpPr>
          <p:nvPr>
            <p:ph type="body" idx="1"/>
          </p:nvPr>
        </p:nvSpPr>
        <p:spPr>
          <a:xfrm>
            <a:off x="541735" y="2906713"/>
            <a:ext cx="5829300" cy="1500187"/>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3"/>
            <a:ext cx="302895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3"/>
            <a:ext cx="302895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7/23/2026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1" y="1535113"/>
            <a:ext cx="3030141"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342901" y="2174875"/>
            <a:ext cx="3030141"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0" y="1535113"/>
            <a:ext cx="3031331"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3483770" y="2174875"/>
            <a:ext cx="3031331"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7/23/2026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7/23/2026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7/23/2026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273050"/>
            <a:ext cx="2256235" cy="1162050"/>
          </a:xfrm>
        </p:spPr>
        <p:txBody>
          <a:bodyPr anchor="b"/>
          <a:lstStyle>
            <a:lvl1pPr algn="l">
              <a:defRPr sz="1125" b="1"/>
            </a:lvl1pPr>
          </a:lstStyle>
          <a:p>
            <a:r>
              <a:rPr lang="en-US"/>
              <a:t>Click to edit Master title style</a:t>
            </a:r>
          </a:p>
        </p:txBody>
      </p:sp>
      <p:sp>
        <p:nvSpPr>
          <p:cNvPr id="3" name="Content Placeholder 2"/>
          <p:cNvSpPr>
            <a:spLocks noGrp="1"/>
          </p:cNvSpPr>
          <p:nvPr>
            <p:ph idx="1"/>
          </p:nvPr>
        </p:nvSpPr>
        <p:spPr>
          <a:xfrm>
            <a:off x="2681288" y="273053"/>
            <a:ext cx="3833813" cy="585311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1" y="1435103"/>
            <a:ext cx="2256235" cy="4691063"/>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125"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1"/>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1"/>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1600203"/>
            <a:ext cx="61722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6356353"/>
            <a:ext cx="1600200" cy="365125"/>
          </a:xfrm>
          <a:prstGeom prst="rect">
            <a:avLst/>
          </a:prstGeom>
        </p:spPr>
        <p:txBody>
          <a:bodyPr vert="horz" lIns="91440" tIns="45720" rIns="91440" bIns="45720" rtlCol="0" anchor="ctr"/>
          <a:lstStyle>
            <a:lvl1pPr algn="l">
              <a:defRPr sz="675">
                <a:solidFill>
                  <a:schemeClr val="tx1">
                    <a:tint val="75000"/>
                  </a:schemeClr>
                </a:solidFill>
              </a:defRPr>
            </a:lvl1pPr>
          </a:lstStyle>
          <a:p>
            <a:fld id="{5BCAD085-E8A6-8845-BD4E-CB4CCA059FC4}" type="datetimeFigureOut">
              <a:rPr lang="en-US" smtClean="0"/>
              <a:t>7/23/2026</a:t>
            </a:fld>
            <a:endParaRPr lang="en-US"/>
          </a:p>
        </p:txBody>
      </p:sp>
      <p:sp>
        <p:nvSpPr>
          <p:cNvPr id="5" name="Footer Placeholder 4"/>
          <p:cNvSpPr>
            <a:spLocks noGrp="1"/>
          </p:cNvSpPr>
          <p:nvPr>
            <p:ph type="ftr" sz="quarter" idx="3"/>
          </p:nvPr>
        </p:nvSpPr>
        <p:spPr>
          <a:xfrm>
            <a:off x="2343150" y="6356353"/>
            <a:ext cx="2171700" cy="365125"/>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6356353"/>
            <a:ext cx="1600200"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57175" rtl="0" eaLnBrk="1" latinLnBrk="0" hangingPunct="1">
        <a:spcBef>
          <a:spcPct val="0"/>
        </a:spcBef>
        <a:buNone/>
        <a:defRPr sz="2475"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aromata.lt/"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aromata.lt/lt/1164/lietuvoje-parduodamu-levandu-eteriniu-alieju-kokybes-tyrimas"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825415" y="3429000"/>
            <a:ext cx="3418693" cy="1077218"/>
          </a:xfrm>
          <a:prstGeom prst="rect">
            <a:avLst/>
          </a:prstGeom>
          <a:noFill/>
        </p:spPr>
        <p:txBody>
          <a:bodyPr wrap="none">
            <a:spAutoFit/>
          </a:bodyPr>
          <a:lstStyle/>
          <a:p>
            <a:pPr>
              <a:defRPr sz="2800" b="1">
                <a:solidFill>
                  <a:srgbClr val="264E38"/>
                </a:solidFill>
              </a:defRPr>
            </a:pPr>
            <a:r>
              <a:rPr lang="lt-LT" sz="3200" dirty="0">
                <a:latin typeface="Aptos Light" panose="020B0004020202020204" pitchFamily="34" charset="0"/>
              </a:rPr>
              <a:t>Tvarumo ataskaita </a:t>
            </a:r>
          </a:p>
          <a:p>
            <a:pPr>
              <a:defRPr sz="2800" b="1">
                <a:solidFill>
                  <a:srgbClr val="264E38"/>
                </a:solidFill>
              </a:defRPr>
            </a:pPr>
            <a:r>
              <a:rPr lang="en-US" sz="3200" dirty="0">
                <a:latin typeface="Aptos Light" panose="020B0004020202020204" pitchFamily="34" charset="0"/>
              </a:rPr>
              <a:t>2024-2025</a:t>
            </a:r>
            <a:r>
              <a:rPr lang="lt-LT" sz="3200" dirty="0">
                <a:latin typeface="Aptos Light" panose="020B0004020202020204" pitchFamily="34" charset="0"/>
              </a:rPr>
              <a:t> m.</a:t>
            </a:r>
            <a:endParaRPr sz="3200" dirty="0">
              <a:latin typeface="Aptos Light" panose="020B0004020202020204" pitchFamily="34" charset="0"/>
            </a:endParaRPr>
          </a:p>
        </p:txBody>
      </p:sp>
      <p:pic>
        <p:nvPicPr>
          <p:cNvPr id="9" name="Paveikslėlis 8">
            <a:extLst>
              <a:ext uri="{FF2B5EF4-FFF2-40B4-BE49-F238E27FC236}">
                <a16:creationId xmlns:a16="http://schemas.microsoft.com/office/drawing/2014/main" id="{708B47CC-58D1-1D8A-8A73-3367AB4858FB}"/>
              </a:ext>
            </a:extLst>
          </p:cNvPr>
          <p:cNvPicPr>
            <a:picLocks noChangeAspect="1"/>
          </p:cNvPicPr>
          <p:nvPr/>
        </p:nvPicPr>
        <p:blipFill>
          <a:blip r:embed="rId3"/>
          <a:stretch>
            <a:fillRect/>
          </a:stretch>
        </p:blipFill>
        <p:spPr>
          <a:xfrm>
            <a:off x="1998272" y="428896"/>
            <a:ext cx="5147455" cy="18184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0D6F1F3-F2FF-815E-77DD-FC252A34C19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4F3AEAA-069B-9EB8-5C0E-6AC88DBEF6AB}"/>
              </a:ext>
            </a:extLst>
          </p:cNvPr>
          <p:cNvSpPr txBox="1"/>
          <p:nvPr/>
        </p:nvSpPr>
        <p:spPr>
          <a:xfrm>
            <a:off x="1325881" y="1427823"/>
            <a:ext cx="940899" cy="400110"/>
          </a:xfrm>
          <a:prstGeom prst="rect">
            <a:avLst/>
          </a:prstGeom>
          <a:noFill/>
        </p:spPr>
        <p:txBody>
          <a:bodyPr wrap="none">
            <a:spAutoFit/>
          </a:bodyPr>
          <a:lstStyle/>
          <a:p>
            <a:pPr>
              <a:defRPr sz="2800" b="1">
                <a:solidFill>
                  <a:srgbClr val="264E38"/>
                </a:solidFill>
              </a:defRPr>
            </a:pPr>
            <a:r>
              <a:rPr lang="lt-LT" sz="2000" dirty="0">
                <a:latin typeface="Aptos Light" panose="020B0004020202020204" pitchFamily="34" charset="0"/>
              </a:rPr>
              <a:t>Turinys</a:t>
            </a:r>
            <a:endParaRPr sz="2000" dirty="0">
              <a:latin typeface="Aptos Light" panose="020B0004020202020204" pitchFamily="34" charset="0"/>
            </a:endParaRPr>
          </a:p>
        </p:txBody>
      </p:sp>
      <p:sp>
        <p:nvSpPr>
          <p:cNvPr id="5" name="TextBox 4">
            <a:extLst>
              <a:ext uri="{FF2B5EF4-FFF2-40B4-BE49-F238E27FC236}">
                <a16:creationId xmlns:a16="http://schemas.microsoft.com/office/drawing/2014/main" id="{62ADCC9C-8AC1-2264-4456-D35B7DCA9EA8}"/>
              </a:ext>
            </a:extLst>
          </p:cNvPr>
          <p:cNvSpPr txBox="1"/>
          <p:nvPr/>
        </p:nvSpPr>
        <p:spPr>
          <a:xfrm>
            <a:off x="1325881" y="2357541"/>
            <a:ext cx="6475271" cy="687368"/>
          </a:xfrm>
          <a:prstGeom prst="rect">
            <a:avLst/>
          </a:prstGeom>
          <a:noFill/>
        </p:spPr>
        <p:txBody>
          <a:bodyPr wrap="square">
            <a:spAutoFit/>
          </a:bodyPr>
          <a:lstStyle/>
          <a:p>
            <a:pPr>
              <a:spcAft>
                <a:spcPts val="788"/>
              </a:spcAft>
              <a:defRPr sz="2100">
                <a:solidFill>
                  <a:srgbClr val="3C3C3C"/>
                </a:solidFill>
                <a:latin typeface="Times New Roman"/>
              </a:defRPr>
            </a:pPr>
            <a:endParaRPr lang="lt-LT" sz="1600" dirty="0">
              <a:latin typeface="Aptos Light" panose="020B0004020202020204" pitchFamily="34" charset="0"/>
            </a:endParaRPr>
          </a:p>
          <a:p>
            <a:pPr>
              <a:spcAft>
                <a:spcPts val="788"/>
              </a:spcAft>
              <a:defRPr sz="2100">
                <a:solidFill>
                  <a:srgbClr val="3C3C3C"/>
                </a:solidFill>
                <a:latin typeface="Times New Roman"/>
              </a:defRPr>
            </a:pPr>
            <a:endParaRPr sz="1600" dirty="0">
              <a:latin typeface="Aptos Light" panose="020B0004020202020204" pitchFamily="34" charset="0"/>
            </a:endParaRPr>
          </a:p>
        </p:txBody>
      </p:sp>
      <p:pic>
        <p:nvPicPr>
          <p:cNvPr id="9" name="Paveikslėlis 8">
            <a:extLst>
              <a:ext uri="{FF2B5EF4-FFF2-40B4-BE49-F238E27FC236}">
                <a16:creationId xmlns:a16="http://schemas.microsoft.com/office/drawing/2014/main" id="{31ED9C9F-E05E-4124-37CD-58CBAE11B26A}"/>
              </a:ext>
            </a:extLst>
          </p:cNvPr>
          <p:cNvPicPr>
            <a:picLocks noChangeAspect="1"/>
          </p:cNvPicPr>
          <p:nvPr/>
        </p:nvPicPr>
        <p:blipFill>
          <a:blip r:embed="rId3"/>
          <a:stretch>
            <a:fillRect/>
          </a:stretch>
        </p:blipFill>
        <p:spPr>
          <a:xfrm>
            <a:off x="6993466" y="270321"/>
            <a:ext cx="1913467" cy="675976"/>
          </a:xfrm>
          <a:prstGeom prst="rect">
            <a:avLst/>
          </a:prstGeom>
        </p:spPr>
      </p:pic>
      <p:sp>
        <p:nvSpPr>
          <p:cNvPr id="2" name="TextBox 1">
            <a:extLst>
              <a:ext uri="{FF2B5EF4-FFF2-40B4-BE49-F238E27FC236}">
                <a16:creationId xmlns:a16="http://schemas.microsoft.com/office/drawing/2014/main" id="{EBA8A50A-DAE9-18FA-B603-33B05F1E0D7E}"/>
              </a:ext>
            </a:extLst>
          </p:cNvPr>
          <p:cNvSpPr txBox="1"/>
          <p:nvPr/>
        </p:nvSpPr>
        <p:spPr>
          <a:xfrm>
            <a:off x="1325881" y="1827933"/>
            <a:ext cx="6155267" cy="3970318"/>
          </a:xfrm>
          <a:prstGeom prst="rect">
            <a:avLst/>
          </a:prstGeom>
          <a:noFill/>
        </p:spPr>
        <p:txBody>
          <a:bodyPr wrap="square" rtlCol="0">
            <a:spAutoFit/>
          </a:bodyPr>
          <a:lstStyle/>
          <a:p>
            <a:pPr marL="285750" indent="-285750">
              <a:buFont typeface="Arial" panose="020B0604020202020204" pitchFamily="34" charset="0"/>
              <a:buChar char="•"/>
            </a:pPr>
            <a:r>
              <a:rPr lang="lt-LT" dirty="0">
                <a:latin typeface="Aptos Light" panose="020B0004020202020204" pitchFamily="34" charset="0"/>
              </a:rPr>
              <a:t>Apie ataskaitą</a:t>
            </a:r>
            <a:endParaRPr lang="en-US" dirty="0">
              <a:latin typeface="Aptos Light" panose="020B0004020202020204" pitchFamily="34" charset="0"/>
            </a:endParaRPr>
          </a:p>
          <a:p>
            <a:pPr marL="285750" indent="-285750">
              <a:buFont typeface="Arial" panose="020B0604020202020204" pitchFamily="34" charset="0"/>
              <a:buChar char="•"/>
            </a:pPr>
            <a:r>
              <a:rPr lang="lt-LT" dirty="0">
                <a:latin typeface="Aptos Light" panose="020B0004020202020204" pitchFamily="34" charset="0"/>
              </a:rPr>
              <a:t>Apie įmonę</a:t>
            </a:r>
            <a:endParaRPr lang="en-US" dirty="0">
              <a:latin typeface="Aptos Light" panose="020B0004020202020204" pitchFamily="34" charset="0"/>
            </a:endParaRPr>
          </a:p>
          <a:p>
            <a:pPr marL="285750" indent="-285750">
              <a:buFont typeface="Arial" panose="020B0604020202020204" pitchFamily="34" charset="0"/>
              <a:buChar char="•"/>
            </a:pPr>
            <a:r>
              <a:rPr lang="lt-LT" dirty="0">
                <a:latin typeface="Aptos Light" panose="020B0004020202020204" pitchFamily="34" charset="0"/>
              </a:rPr>
              <a:t>Tvarumo filosofija</a:t>
            </a:r>
            <a:endParaRPr lang="en-US" dirty="0">
              <a:latin typeface="Aptos Light" panose="020B0004020202020204" pitchFamily="34" charset="0"/>
            </a:endParaRPr>
          </a:p>
          <a:p>
            <a:pPr marL="285750" indent="-285750">
              <a:buFont typeface="Arial" panose="020B0604020202020204" pitchFamily="34" charset="0"/>
              <a:buChar char="•"/>
            </a:pPr>
            <a:r>
              <a:rPr lang="lt-LT" b="1" dirty="0">
                <a:latin typeface="Aptos Light" panose="020B0004020202020204" pitchFamily="34" charset="0"/>
              </a:rPr>
              <a:t>Aplinkosauga</a:t>
            </a:r>
            <a:endParaRPr lang="en-US" b="1" dirty="0">
              <a:latin typeface="Aptos Light" panose="020B0004020202020204" pitchFamily="34" charset="0"/>
            </a:endParaRPr>
          </a:p>
          <a:p>
            <a:pPr marL="285750" indent="-285750">
              <a:buFont typeface="Arial" panose="020B0604020202020204" pitchFamily="34" charset="0"/>
              <a:buChar char="•"/>
            </a:pPr>
            <a:r>
              <a:rPr lang="en-US" dirty="0">
                <a:latin typeface="Aptos Light" panose="020B0004020202020204" pitchFamily="34" charset="0"/>
              </a:rPr>
              <a:t>	</a:t>
            </a:r>
            <a:r>
              <a:rPr lang="lt-LT" dirty="0">
                <a:latin typeface="Aptos Light" panose="020B0004020202020204" pitchFamily="34" charset="0"/>
              </a:rPr>
              <a:t>Žaliavos, gamyba ir pakuotės</a:t>
            </a:r>
            <a:endParaRPr lang="en-US" dirty="0">
              <a:latin typeface="Aptos Light" panose="020B0004020202020204" pitchFamily="34" charset="0"/>
            </a:endParaRPr>
          </a:p>
          <a:p>
            <a:pPr marL="285750" indent="-285750">
              <a:buFont typeface="Arial" panose="020B0604020202020204" pitchFamily="34" charset="0"/>
              <a:buChar char="•"/>
            </a:pPr>
            <a:r>
              <a:rPr lang="en-US" dirty="0">
                <a:latin typeface="Aptos Light" panose="020B0004020202020204" pitchFamily="34" charset="0"/>
              </a:rPr>
              <a:t>	</a:t>
            </a:r>
            <a:r>
              <a:rPr lang="lt-LT" dirty="0">
                <a:latin typeface="Aptos Light" panose="020B0004020202020204" pitchFamily="34" charset="0"/>
              </a:rPr>
              <a:t>Atliekų tvarkymas</a:t>
            </a:r>
            <a:endParaRPr lang="en-US" dirty="0">
              <a:latin typeface="Aptos Light" panose="020B0004020202020204" pitchFamily="34" charset="0"/>
            </a:endParaRPr>
          </a:p>
          <a:p>
            <a:pPr marL="285750" indent="-285750">
              <a:buFont typeface="Arial" panose="020B0604020202020204" pitchFamily="34" charset="0"/>
              <a:buChar char="•"/>
            </a:pPr>
            <a:r>
              <a:rPr lang="lt-LT" b="1" dirty="0">
                <a:latin typeface="Aptos Light" panose="020B0004020202020204" pitchFamily="34" charset="0"/>
              </a:rPr>
              <a:t>Socialinė atsakomybė</a:t>
            </a:r>
            <a:endParaRPr lang="en-US" b="1" dirty="0">
              <a:latin typeface="Aptos Light" panose="020B0004020202020204" pitchFamily="34" charset="0"/>
            </a:endParaRPr>
          </a:p>
          <a:p>
            <a:pPr marL="285750" indent="-285750">
              <a:buFont typeface="Arial" panose="020B0604020202020204" pitchFamily="34" charset="0"/>
              <a:buChar char="•"/>
            </a:pPr>
            <a:r>
              <a:rPr lang="en-US" dirty="0">
                <a:latin typeface="Aptos Light" panose="020B0004020202020204" pitchFamily="34" charset="0"/>
              </a:rPr>
              <a:t>	</a:t>
            </a:r>
            <a:r>
              <a:rPr lang="lt-LT" dirty="0">
                <a:latin typeface="Aptos Light" panose="020B0004020202020204" pitchFamily="34" charset="0"/>
              </a:rPr>
              <a:t>Darbuotojai</a:t>
            </a:r>
            <a:endParaRPr lang="en-US" dirty="0">
              <a:latin typeface="Aptos Light" panose="020B0004020202020204" pitchFamily="34" charset="0"/>
            </a:endParaRPr>
          </a:p>
          <a:p>
            <a:pPr marL="285750" indent="-285750">
              <a:buFont typeface="Arial" panose="020B0604020202020204" pitchFamily="34" charset="0"/>
              <a:buChar char="•"/>
            </a:pPr>
            <a:r>
              <a:rPr lang="en-US" dirty="0">
                <a:latin typeface="Aptos Light" panose="020B0004020202020204" pitchFamily="34" charset="0"/>
              </a:rPr>
              <a:t>	</a:t>
            </a:r>
            <a:r>
              <a:rPr lang="lt-LT" dirty="0">
                <a:latin typeface="Aptos Light" panose="020B0004020202020204" pitchFamily="34" charset="0"/>
              </a:rPr>
              <a:t>Edukacija ir bendruomenė</a:t>
            </a:r>
            <a:endParaRPr lang="en-US" dirty="0">
              <a:latin typeface="Aptos Light" panose="020B0004020202020204" pitchFamily="34" charset="0"/>
            </a:endParaRPr>
          </a:p>
          <a:p>
            <a:pPr marL="285750" indent="-285750">
              <a:buFont typeface="Arial" panose="020B0604020202020204" pitchFamily="34" charset="0"/>
              <a:buChar char="•"/>
            </a:pPr>
            <a:r>
              <a:rPr lang="lt-LT" b="1" dirty="0">
                <a:latin typeface="Aptos Light" panose="020B0004020202020204" pitchFamily="34" charset="0"/>
              </a:rPr>
              <a:t>Valdysena</a:t>
            </a:r>
            <a:endParaRPr lang="en-US" b="1" dirty="0">
              <a:latin typeface="Aptos Light" panose="020B0004020202020204" pitchFamily="34" charset="0"/>
            </a:endParaRPr>
          </a:p>
          <a:p>
            <a:pPr marL="285750" indent="-285750">
              <a:buFont typeface="Arial" panose="020B0604020202020204" pitchFamily="34" charset="0"/>
              <a:buChar char="•"/>
            </a:pPr>
            <a:r>
              <a:rPr lang="lt-LT" b="1" dirty="0">
                <a:latin typeface="Aptos Light" panose="020B0004020202020204" pitchFamily="34" charset="0"/>
              </a:rPr>
              <a:t>ESG rodikliai</a:t>
            </a:r>
            <a:endParaRPr lang="en-US" b="1" dirty="0">
              <a:latin typeface="Aptos Light" panose="020B0004020202020204" pitchFamily="34" charset="0"/>
            </a:endParaRPr>
          </a:p>
          <a:p>
            <a:pPr marL="285750" indent="-285750">
              <a:buFont typeface="Arial" panose="020B0604020202020204" pitchFamily="34" charset="0"/>
              <a:buChar char="•"/>
            </a:pPr>
            <a:r>
              <a:rPr lang="en-US" dirty="0">
                <a:latin typeface="Aptos Light" panose="020B0004020202020204" pitchFamily="34" charset="0"/>
              </a:rPr>
              <a:t>	</a:t>
            </a:r>
            <a:r>
              <a:rPr lang="lt-LT" dirty="0">
                <a:latin typeface="Aptos Light" panose="020B0004020202020204" pitchFamily="34" charset="0"/>
              </a:rPr>
              <a:t>Veiklos rodikliai</a:t>
            </a:r>
            <a:endParaRPr lang="en-US" dirty="0">
              <a:latin typeface="Aptos Light" panose="020B0004020202020204" pitchFamily="34" charset="0"/>
            </a:endParaRPr>
          </a:p>
          <a:p>
            <a:pPr marL="285750" indent="-285750">
              <a:buFont typeface="Arial" panose="020B0604020202020204" pitchFamily="34" charset="0"/>
              <a:buChar char="•"/>
            </a:pPr>
            <a:r>
              <a:rPr lang="en-US" dirty="0">
                <a:latin typeface="Aptos Light" panose="020B0004020202020204" pitchFamily="34" charset="0"/>
              </a:rPr>
              <a:t>	</a:t>
            </a:r>
            <a:r>
              <a:rPr lang="lt-LT" dirty="0">
                <a:latin typeface="Aptos Light" panose="020B0004020202020204" pitchFamily="34" charset="0"/>
              </a:rPr>
              <a:t>Išteklių naudojimas ir emisijos</a:t>
            </a:r>
            <a:endParaRPr lang="en-US" dirty="0">
              <a:latin typeface="Aptos Light" panose="020B0004020202020204" pitchFamily="34" charset="0"/>
            </a:endParaRPr>
          </a:p>
          <a:p>
            <a:pPr marL="285750" indent="-285750">
              <a:buFont typeface="Arial" panose="020B0604020202020204" pitchFamily="34" charset="0"/>
              <a:buChar char="•"/>
            </a:pPr>
            <a:r>
              <a:rPr lang="lt-LT" dirty="0">
                <a:latin typeface="Aptos Light" panose="020B0004020202020204" pitchFamily="34" charset="0"/>
              </a:rPr>
              <a:t>Ateities tikslai</a:t>
            </a:r>
          </a:p>
        </p:txBody>
      </p:sp>
    </p:spTree>
    <p:extLst>
      <p:ext uri="{BB962C8B-B14F-4D97-AF65-F5344CB8AC3E}">
        <p14:creationId xmlns:p14="http://schemas.microsoft.com/office/powerpoint/2010/main" val="3765527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9795903-167A-C955-CF0E-E5B489F990B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330BA69-EFF2-217D-D4DB-948256C5D750}"/>
              </a:ext>
            </a:extLst>
          </p:cNvPr>
          <p:cNvSpPr txBox="1"/>
          <p:nvPr/>
        </p:nvSpPr>
        <p:spPr>
          <a:xfrm>
            <a:off x="1325881" y="546187"/>
            <a:ext cx="1868460" cy="400110"/>
          </a:xfrm>
          <a:prstGeom prst="rect">
            <a:avLst/>
          </a:prstGeom>
          <a:noFill/>
        </p:spPr>
        <p:txBody>
          <a:bodyPr wrap="none">
            <a:spAutoFit/>
          </a:bodyPr>
          <a:lstStyle/>
          <a:p>
            <a:pPr>
              <a:defRPr sz="2800" b="1">
                <a:solidFill>
                  <a:srgbClr val="264E38"/>
                </a:solidFill>
              </a:defRPr>
            </a:pPr>
            <a:r>
              <a:rPr lang="en-US" sz="2000" dirty="0">
                <a:latin typeface="Aptos Light" panose="020B0004020202020204" pitchFamily="34" charset="0"/>
              </a:rPr>
              <a:t>A</a:t>
            </a:r>
            <a:r>
              <a:rPr lang="lt-LT" sz="2000" dirty="0">
                <a:latin typeface="Aptos Light" panose="020B0004020202020204" pitchFamily="34" charset="0"/>
              </a:rPr>
              <a:t>PIE ATASKAITĄ</a:t>
            </a:r>
            <a:endParaRPr sz="2000" dirty="0">
              <a:latin typeface="Aptos Light" panose="020B0004020202020204" pitchFamily="34" charset="0"/>
            </a:endParaRPr>
          </a:p>
        </p:txBody>
      </p:sp>
      <p:sp>
        <p:nvSpPr>
          <p:cNvPr id="5" name="TextBox 4">
            <a:extLst>
              <a:ext uri="{FF2B5EF4-FFF2-40B4-BE49-F238E27FC236}">
                <a16:creationId xmlns:a16="http://schemas.microsoft.com/office/drawing/2014/main" id="{982007D1-BBEE-C1D9-FFA9-095CB8A32BA0}"/>
              </a:ext>
            </a:extLst>
          </p:cNvPr>
          <p:cNvSpPr txBox="1"/>
          <p:nvPr/>
        </p:nvSpPr>
        <p:spPr>
          <a:xfrm>
            <a:off x="1325881" y="2357541"/>
            <a:ext cx="6475271" cy="3806170"/>
          </a:xfrm>
          <a:prstGeom prst="rect">
            <a:avLst/>
          </a:prstGeom>
          <a:noFill/>
        </p:spPr>
        <p:txBody>
          <a:bodyPr wrap="square">
            <a:spAutoFit/>
          </a:bodyPr>
          <a:lstStyle/>
          <a:p>
            <a:pPr>
              <a:spcAft>
                <a:spcPts val="788"/>
              </a:spcAft>
              <a:defRPr sz="2100">
                <a:solidFill>
                  <a:srgbClr val="3C3C3C"/>
                </a:solidFill>
                <a:latin typeface="Times New Roman"/>
              </a:defRPr>
            </a:pPr>
            <a:r>
              <a:rPr lang="lt-LT" sz="1600" dirty="0">
                <a:latin typeface="Aptos Light" panose="020B0004020202020204" pitchFamily="34" charset="0"/>
              </a:rPr>
              <a:t>Ši tvarumo ir atsakingos veiklos ataskaita parengta savanoriškai, siekiant nuosekliai pristatyti UAB Kvapų namai veiklos principus, svarbiausius tvarumo rodiklius ir ilgalaikę pažangą.</a:t>
            </a:r>
          </a:p>
          <a:p>
            <a:pPr>
              <a:spcAft>
                <a:spcPts val="788"/>
              </a:spcAft>
              <a:defRPr sz="2100">
                <a:solidFill>
                  <a:srgbClr val="3C3C3C"/>
                </a:solidFill>
                <a:latin typeface="Times New Roman"/>
              </a:defRPr>
            </a:pPr>
            <a:r>
              <a:rPr lang="lt-LT" sz="1600" dirty="0">
                <a:latin typeface="Aptos Light" panose="020B0004020202020204" pitchFamily="34" charset="0"/>
              </a:rPr>
              <a:t>Ataskaitos struktūra sudaryta atsižvelgiant į aplinkosaugos, socialinės atsakomybės ir valdysenos (ESG – </a:t>
            </a:r>
            <a:r>
              <a:rPr lang="lt-LT" sz="1600" dirty="0" err="1">
                <a:latin typeface="Aptos Light" panose="020B0004020202020204" pitchFamily="34" charset="0"/>
              </a:rPr>
              <a:t>Environmental</a:t>
            </a:r>
            <a:r>
              <a:rPr lang="lt-LT" sz="1600" dirty="0">
                <a:latin typeface="Aptos Light" panose="020B0004020202020204" pitchFamily="34" charset="0"/>
              </a:rPr>
              <a:t>, </a:t>
            </a:r>
            <a:r>
              <a:rPr lang="lt-LT" sz="1600" dirty="0" err="1">
                <a:latin typeface="Aptos Light" panose="020B0004020202020204" pitchFamily="34" charset="0"/>
              </a:rPr>
              <a:t>Social</a:t>
            </a:r>
            <a:r>
              <a:rPr lang="lt-LT" sz="1600" dirty="0">
                <a:latin typeface="Aptos Light" panose="020B0004020202020204" pitchFamily="34" charset="0"/>
              </a:rPr>
              <a:t> </a:t>
            </a:r>
            <a:r>
              <a:rPr lang="lt-LT" sz="1600" dirty="0" err="1">
                <a:latin typeface="Aptos Light" panose="020B0004020202020204" pitchFamily="34" charset="0"/>
              </a:rPr>
              <a:t>and</a:t>
            </a:r>
            <a:r>
              <a:rPr lang="lt-LT" sz="1600" dirty="0">
                <a:latin typeface="Aptos Light" panose="020B0004020202020204" pitchFamily="34" charset="0"/>
              </a:rPr>
              <a:t> </a:t>
            </a:r>
            <a:r>
              <a:rPr lang="lt-LT" sz="1600" dirty="0" err="1">
                <a:latin typeface="Aptos Light" panose="020B0004020202020204" pitchFamily="34" charset="0"/>
              </a:rPr>
              <a:t>Governance</a:t>
            </a:r>
            <a:r>
              <a:rPr lang="lt-LT" sz="1600" dirty="0">
                <a:latin typeface="Aptos Light" panose="020B0004020202020204" pitchFamily="34" charset="0"/>
              </a:rPr>
              <a:t>) temas bei tarptautinėje praktikoje taikomus tvarumo atskaitomybės principus.</a:t>
            </a:r>
            <a:r>
              <a:rPr lang="en-US" sz="1600" dirty="0">
                <a:latin typeface="Aptos Light" panose="020B0004020202020204" pitchFamily="34" charset="0"/>
              </a:rPr>
              <a:t> </a:t>
            </a:r>
            <a:endParaRPr lang="lt-LT" sz="1600" dirty="0">
              <a:latin typeface="Aptos Light" panose="020B0004020202020204" pitchFamily="34" charset="0"/>
            </a:endParaRPr>
          </a:p>
          <a:p>
            <a:pPr>
              <a:spcAft>
                <a:spcPts val="788"/>
              </a:spcAft>
              <a:defRPr sz="2100">
                <a:solidFill>
                  <a:srgbClr val="3C3C3C"/>
                </a:solidFill>
                <a:latin typeface="Times New Roman"/>
              </a:defRPr>
            </a:pPr>
            <a:r>
              <a:rPr lang="lt-LT" sz="1600" dirty="0">
                <a:latin typeface="Aptos Light" panose="020B0004020202020204" pitchFamily="34" charset="0"/>
              </a:rPr>
              <a:t>Ataskaitoje pateikiami 2024 ir 2025 metų veiklos duomenys, leidžiantys palyginti pagrindinius organizacijos rodiklius ir stebėti jų pokyčius.</a:t>
            </a:r>
          </a:p>
          <a:p>
            <a:pPr>
              <a:spcAft>
                <a:spcPts val="788"/>
              </a:spcAft>
              <a:defRPr sz="2100">
                <a:solidFill>
                  <a:srgbClr val="3C3C3C"/>
                </a:solidFill>
                <a:latin typeface="Times New Roman"/>
              </a:defRPr>
            </a:pPr>
            <a:r>
              <a:rPr lang="lt-LT" sz="1600" dirty="0">
                <a:latin typeface="Aptos Light" panose="020B0004020202020204" pitchFamily="34" charset="0"/>
              </a:rPr>
              <a:t>Šiai ataskaitai nepriklausomas išorinis auditas nebuvo atliktas.</a:t>
            </a:r>
          </a:p>
          <a:p>
            <a:pPr>
              <a:spcAft>
                <a:spcPts val="788"/>
              </a:spcAft>
              <a:defRPr sz="2100">
                <a:solidFill>
                  <a:srgbClr val="3C3C3C"/>
                </a:solidFill>
                <a:latin typeface="Times New Roman"/>
              </a:defRPr>
            </a:pPr>
            <a:r>
              <a:rPr lang="lt-LT" sz="1600" dirty="0">
                <a:latin typeface="Aptos Light" panose="020B0004020202020204" pitchFamily="34" charset="0"/>
              </a:rPr>
              <a:t>Ataskaita skelbiama interneto svetainėje </a:t>
            </a:r>
            <a:r>
              <a:rPr lang="lt-LT" sz="1600" dirty="0">
                <a:latin typeface="Aptos Light" panose="020B0004020202020204" pitchFamily="34" charset="0"/>
                <a:hlinkClick r:id="rId3"/>
              </a:rPr>
              <a:t>www.aromata.lt</a:t>
            </a:r>
            <a:r>
              <a:rPr lang="lt-LT" sz="1600" dirty="0">
                <a:latin typeface="Aptos Light" panose="020B0004020202020204" pitchFamily="34" charset="0"/>
              </a:rPr>
              <a:t>.</a:t>
            </a:r>
          </a:p>
          <a:p>
            <a:pPr>
              <a:spcAft>
                <a:spcPts val="788"/>
              </a:spcAft>
              <a:defRPr sz="2100">
                <a:solidFill>
                  <a:srgbClr val="3C3C3C"/>
                </a:solidFill>
                <a:latin typeface="Times New Roman"/>
              </a:defRPr>
            </a:pPr>
            <a:r>
              <a:rPr lang="lt-LT" sz="1600" dirty="0">
                <a:latin typeface="Aptos Light" panose="020B0004020202020204" pitchFamily="34" charset="0"/>
              </a:rPr>
              <a:t>Klausimus ar pastabas dėl jos turinio kviečiame teikti el. paštu </a:t>
            </a:r>
            <a:r>
              <a:rPr lang="lt-LT" sz="1600" dirty="0" err="1">
                <a:latin typeface="Aptos Light" panose="020B0004020202020204" pitchFamily="34" charset="0"/>
              </a:rPr>
              <a:t>info@aromata.lt</a:t>
            </a:r>
            <a:r>
              <a:rPr lang="lt-LT" sz="1600" dirty="0">
                <a:latin typeface="Aptos Light" panose="020B0004020202020204" pitchFamily="34" charset="0"/>
              </a:rPr>
              <a:t>.</a:t>
            </a:r>
            <a:endParaRPr sz="1600" dirty="0">
              <a:latin typeface="Aptos Light" panose="020B0004020202020204" pitchFamily="34" charset="0"/>
            </a:endParaRPr>
          </a:p>
        </p:txBody>
      </p:sp>
      <p:pic>
        <p:nvPicPr>
          <p:cNvPr id="9" name="Paveikslėlis 8">
            <a:extLst>
              <a:ext uri="{FF2B5EF4-FFF2-40B4-BE49-F238E27FC236}">
                <a16:creationId xmlns:a16="http://schemas.microsoft.com/office/drawing/2014/main" id="{6394C254-A24F-928A-E81B-FEFE083A5294}"/>
              </a:ext>
            </a:extLst>
          </p:cNvPr>
          <p:cNvPicPr>
            <a:picLocks noChangeAspect="1"/>
          </p:cNvPicPr>
          <p:nvPr/>
        </p:nvPicPr>
        <p:blipFill>
          <a:blip r:embed="rId4"/>
          <a:stretch>
            <a:fillRect/>
          </a:stretch>
        </p:blipFill>
        <p:spPr>
          <a:xfrm>
            <a:off x="6993466" y="270321"/>
            <a:ext cx="1913467" cy="675976"/>
          </a:xfrm>
          <a:prstGeom prst="rect">
            <a:avLst/>
          </a:prstGeom>
        </p:spPr>
      </p:pic>
    </p:spTree>
    <p:extLst>
      <p:ext uri="{BB962C8B-B14F-4D97-AF65-F5344CB8AC3E}">
        <p14:creationId xmlns:p14="http://schemas.microsoft.com/office/powerpoint/2010/main" val="4236651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E5BBFEA-7997-252C-1930-D728EA81D28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540EF9E-1EF6-C885-BC03-9384FA77269F}"/>
              </a:ext>
            </a:extLst>
          </p:cNvPr>
          <p:cNvSpPr txBox="1"/>
          <p:nvPr/>
        </p:nvSpPr>
        <p:spPr>
          <a:xfrm>
            <a:off x="1325881" y="1957431"/>
            <a:ext cx="1359988" cy="400110"/>
          </a:xfrm>
          <a:prstGeom prst="rect">
            <a:avLst/>
          </a:prstGeom>
          <a:noFill/>
        </p:spPr>
        <p:txBody>
          <a:bodyPr wrap="none">
            <a:spAutoFit/>
          </a:bodyPr>
          <a:lstStyle/>
          <a:p>
            <a:pPr>
              <a:defRPr sz="2800" b="1">
                <a:solidFill>
                  <a:srgbClr val="264E38"/>
                </a:solidFill>
              </a:defRPr>
            </a:pPr>
            <a:r>
              <a:rPr sz="2000" dirty="0">
                <a:latin typeface="Aptos Light" panose="020B0004020202020204" pitchFamily="34" charset="0"/>
              </a:rPr>
              <a:t>Kas </a:t>
            </a:r>
            <a:r>
              <a:rPr sz="2000" dirty="0" err="1">
                <a:latin typeface="Aptos Light" panose="020B0004020202020204" pitchFamily="34" charset="0"/>
              </a:rPr>
              <a:t>esame</a:t>
            </a:r>
            <a:endParaRPr sz="2000" dirty="0">
              <a:latin typeface="Aptos Light" panose="020B0004020202020204" pitchFamily="34" charset="0"/>
            </a:endParaRPr>
          </a:p>
        </p:txBody>
      </p:sp>
      <p:sp>
        <p:nvSpPr>
          <p:cNvPr id="4" name="TextBox 3">
            <a:extLst>
              <a:ext uri="{FF2B5EF4-FFF2-40B4-BE49-F238E27FC236}">
                <a16:creationId xmlns:a16="http://schemas.microsoft.com/office/drawing/2014/main" id="{E7B73A57-3939-8AEB-E769-D09044320C72}"/>
              </a:ext>
            </a:extLst>
          </p:cNvPr>
          <p:cNvSpPr txBox="1"/>
          <p:nvPr/>
        </p:nvSpPr>
        <p:spPr>
          <a:xfrm>
            <a:off x="4171895" y="6014486"/>
            <a:ext cx="4347857" cy="338554"/>
          </a:xfrm>
          <a:prstGeom prst="rect">
            <a:avLst/>
          </a:prstGeom>
          <a:noFill/>
        </p:spPr>
        <p:txBody>
          <a:bodyPr wrap="none">
            <a:spAutoFit/>
          </a:bodyPr>
          <a:lstStyle/>
          <a:p>
            <a:pPr>
              <a:defRPr sz="1600" i="1">
                <a:solidFill>
                  <a:srgbClr val="5A785A"/>
                </a:solidFill>
              </a:defRPr>
            </a:pPr>
            <a:r>
              <a:rPr lang="lt-LT" sz="1600" dirty="0">
                <a:latin typeface="Aptos Light" panose="020B0004020202020204" pitchFamily="34" charset="0"/>
              </a:rPr>
              <a:t>Su pagarba Augalui, Žemei, Žmogui ir Tradicijoms</a:t>
            </a:r>
            <a:endParaRPr sz="1600" dirty="0">
              <a:latin typeface="Aptos Light" panose="020B0004020202020204" pitchFamily="34" charset="0"/>
            </a:endParaRPr>
          </a:p>
        </p:txBody>
      </p:sp>
      <p:sp>
        <p:nvSpPr>
          <p:cNvPr id="5" name="TextBox 4">
            <a:extLst>
              <a:ext uri="{FF2B5EF4-FFF2-40B4-BE49-F238E27FC236}">
                <a16:creationId xmlns:a16="http://schemas.microsoft.com/office/drawing/2014/main" id="{6B75C45E-8F25-A9BA-1056-51E5A53B3874}"/>
              </a:ext>
            </a:extLst>
          </p:cNvPr>
          <p:cNvSpPr txBox="1"/>
          <p:nvPr/>
        </p:nvSpPr>
        <p:spPr>
          <a:xfrm>
            <a:off x="1325881" y="2357541"/>
            <a:ext cx="6475271" cy="3005951"/>
          </a:xfrm>
          <a:prstGeom prst="rect">
            <a:avLst/>
          </a:prstGeom>
          <a:noFill/>
        </p:spPr>
        <p:txBody>
          <a:bodyPr wrap="square">
            <a:spAutoFit/>
          </a:bodyPr>
          <a:lstStyle/>
          <a:p>
            <a:pPr>
              <a:spcAft>
                <a:spcPts val="788"/>
              </a:spcAft>
              <a:defRPr sz="2100">
                <a:solidFill>
                  <a:srgbClr val="3C3C3C"/>
                </a:solidFill>
                <a:latin typeface="Times New Roman"/>
              </a:defRPr>
            </a:pPr>
            <a:r>
              <a:rPr sz="1600" dirty="0" err="1">
                <a:latin typeface="Aptos Light" panose="020B0004020202020204" pitchFamily="34" charset="0"/>
              </a:rPr>
              <a:t>Esame</a:t>
            </a:r>
            <a:r>
              <a:rPr sz="1600" dirty="0">
                <a:latin typeface="Aptos Light" panose="020B0004020202020204" pitchFamily="34" charset="0"/>
              </a:rPr>
              <a:t> Lietuvos </a:t>
            </a:r>
            <a:r>
              <a:rPr sz="1600" dirty="0" err="1">
                <a:latin typeface="Aptos Light" panose="020B0004020202020204" pitchFamily="34" charset="0"/>
              </a:rPr>
              <a:t>aromaterapijos</a:t>
            </a:r>
            <a:r>
              <a:rPr sz="1600" dirty="0">
                <a:latin typeface="Aptos Light" panose="020B0004020202020204" pitchFamily="34" charset="0"/>
              </a:rPr>
              <a:t> ir </a:t>
            </a:r>
            <a:r>
              <a:rPr sz="1600" dirty="0" err="1">
                <a:latin typeface="Aptos Light" panose="020B0004020202020204" pitchFamily="34" charset="0"/>
              </a:rPr>
              <a:t>natūralios</a:t>
            </a:r>
            <a:r>
              <a:rPr sz="1600" dirty="0">
                <a:latin typeface="Aptos Light" panose="020B0004020202020204" pitchFamily="34" charset="0"/>
              </a:rPr>
              <a:t> </a:t>
            </a:r>
            <a:r>
              <a:rPr sz="1600" dirty="0" err="1">
                <a:latin typeface="Aptos Light" panose="020B0004020202020204" pitchFamily="34" charset="0"/>
              </a:rPr>
              <a:t>kosmetikos</a:t>
            </a:r>
            <a:r>
              <a:rPr sz="1600" dirty="0">
                <a:latin typeface="Aptos Light" panose="020B0004020202020204" pitchFamily="34" charset="0"/>
              </a:rPr>
              <a:t> </a:t>
            </a:r>
            <a:r>
              <a:rPr sz="1600" dirty="0" err="1">
                <a:latin typeface="Aptos Light" panose="020B0004020202020204" pitchFamily="34" charset="0"/>
              </a:rPr>
              <a:t>laboratorija</a:t>
            </a:r>
            <a:r>
              <a:rPr sz="1600" dirty="0">
                <a:latin typeface="Aptos Light" panose="020B0004020202020204" pitchFamily="34" charset="0"/>
              </a:rPr>
              <a:t>, </a:t>
            </a:r>
            <a:r>
              <a:rPr lang="en-US" sz="1600" dirty="0" err="1">
                <a:latin typeface="Aptos Light" panose="020B0004020202020204" pitchFamily="34" charset="0"/>
              </a:rPr>
              <a:t>jau</a:t>
            </a:r>
            <a:r>
              <a:rPr lang="en-US" sz="1600" dirty="0">
                <a:latin typeface="Aptos Light" panose="020B0004020202020204" pitchFamily="34" charset="0"/>
              </a:rPr>
              <a:t> d</a:t>
            </a:r>
            <a:r>
              <a:rPr lang="lt-LT" sz="1600" dirty="0">
                <a:latin typeface="Aptos Light" panose="020B0004020202020204" pitchFamily="34" charset="0"/>
              </a:rPr>
              <a:t>augiau nei aštuoniolika </a:t>
            </a:r>
            <a:r>
              <a:rPr sz="1600" dirty="0" err="1">
                <a:latin typeface="Aptos Light" panose="020B0004020202020204" pitchFamily="34" charset="0"/>
              </a:rPr>
              <a:t>metų</a:t>
            </a:r>
            <a:r>
              <a:rPr sz="1600" dirty="0">
                <a:latin typeface="Aptos Light" panose="020B0004020202020204" pitchFamily="34" charset="0"/>
              </a:rPr>
              <a:t> </a:t>
            </a:r>
            <a:r>
              <a:rPr sz="1600" dirty="0" err="1">
                <a:latin typeface="Aptos Light" panose="020B0004020202020204" pitchFamily="34" charset="0"/>
              </a:rPr>
              <a:t>kurianti</a:t>
            </a:r>
            <a:r>
              <a:rPr sz="1600" dirty="0">
                <a:latin typeface="Aptos Light" panose="020B0004020202020204" pitchFamily="34" charset="0"/>
              </a:rPr>
              <a:t> </a:t>
            </a:r>
            <a:r>
              <a:rPr sz="1600" dirty="0" err="1">
                <a:latin typeface="Aptos Light" panose="020B0004020202020204" pitchFamily="34" charset="0"/>
              </a:rPr>
              <a:t>produktus</a:t>
            </a:r>
            <a:r>
              <a:rPr sz="1600" dirty="0">
                <a:latin typeface="Aptos Light" panose="020B0004020202020204" pitchFamily="34" charset="0"/>
              </a:rPr>
              <a:t>, </a:t>
            </a:r>
            <a:r>
              <a:rPr sz="1600" dirty="0" err="1">
                <a:latin typeface="Aptos Light" panose="020B0004020202020204" pitchFamily="34" charset="0"/>
              </a:rPr>
              <a:t>kuriuose</a:t>
            </a:r>
            <a:r>
              <a:rPr sz="1600" dirty="0">
                <a:latin typeface="Aptos Light" panose="020B0004020202020204" pitchFamily="34" charset="0"/>
              </a:rPr>
              <a:t> </a:t>
            </a:r>
            <a:r>
              <a:rPr sz="1600" dirty="0" err="1">
                <a:latin typeface="Aptos Light" panose="020B0004020202020204" pitchFamily="34" charset="0"/>
              </a:rPr>
              <a:t>susijungia</a:t>
            </a:r>
            <a:r>
              <a:rPr sz="1600" dirty="0">
                <a:latin typeface="Aptos Light" panose="020B0004020202020204" pitchFamily="34" charset="0"/>
              </a:rPr>
              <a:t> </a:t>
            </a:r>
            <a:r>
              <a:rPr sz="1600" dirty="0" err="1">
                <a:latin typeface="Aptos Light" panose="020B0004020202020204" pitchFamily="34" charset="0"/>
              </a:rPr>
              <a:t>augalų</a:t>
            </a:r>
            <a:r>
              <a:rPr sz="1600" dirty="0">
                <a:latin typeface="Aptos Light" panose="020B0004020202020204" pitchFamily="34" charset="0"/>
              </a:rPr>
              <a:t> </a:t>
            </a:r>
            <a:r>
              <a:rPr sz="1600" dirty="0" err="1">
                <a:latin typeface="Aptos Light" panose="020B0004020202020204" pitchFamily="34" charset="0"/>
              </a:rPr>
              <a:t>pažinimas</a:t>
            </a:r>
            <a:r>
              <a:rPr sz="1600" dirty="0">
                <a:latin typeface="Aptos Light" panose="020B0004020202020204" pitchFamily="34" charset="0"/>
              </a:rPr>
              <a:t>, </a:t>
            </a:r>
            <a:r>
              <a:rPr sz="1600" dirty="0" err="1">
                <a:latin typeface="Aptos Light" panose="020B0004020202020204" pitchFamily="34" charset="0"/>
              </a:rPr>
              <a:t>moksliniai</a:t>
            </a:r>
            <a:r>
              <a:rPr sz="1600" dirty="0">
                <a:latin typeface="Aptos Light" panose="020B0004020202020204" pitchFamily="34" charset="0"/>
              </a:rPr>
              <a:t> </a:t>
            </a:r>
            <a:r>
              <a:rPr sz="1600" dirty="0" err="1">
                <a:latin typeface="Aptos Light" panose="020B0004020202020204" pitchFamily="34" charset="0"/>
              </a:rPr>
              <a:t>tyrimai</a:t>
            </a:r>
            <a:r>
              <a:rPr sz="1600" dirty="0">
                <a:latin typeface="Aptos Light" panose="020B0004020202020204" pitchFamily="34" charset="0"/>
              </a:rPr>
              <a:t> ir </a:t>
            </a:r>
            <a:r>
              <a:rPr sz="1600" dirty="0" err="1">
                <a:latin typeface="Aptos Light" panose="020B0004020202020204" pitchFamily="34" charset="0"/>
              </a:rPr>
              <a:t>atsakinga</a:t>
            </a:r>
            <a:r>
              <a:rPr sz="1600" dirty="0">
                <a:latin typeface="Aptos Light" panose="020B0004020202020204" pitchFamily="34" charset="0"/>
              </a:rPr>
              <a:t> </a:t>
            </a:r>
            <a:r>
              <a:rPr sz="1600" dirty="0" err="1">
                <a:latin typeface="Aptos Light" panose="020B0004020202020204" pitchFamily="34" charset="0"/>
              </a:rPr>
              <a:t>gamyba</a:t>
            </a:r>
            <a:r>
              <a:rPr sz="1600" dirty="0">
                <a:latin typeface="Aptos Light" panose="020B0004020202020204" pitchFamily="34" charset="0"/>
              </a:rPr>
              <a:t>.</a:t>
            </a:r>
          </a:p>
          <a:p>
            <a:pPr>
              <a:spcAft>
                <a:spcPts val="788"/>
              </a:spcAft>
              <a:defRPr sz="2100">
                <a:solidFill>
                  <a:srgbClr val="3C3C3C"/>
                </a:solidFill>
                <a:latin typeface="Times New Roman"/>
              </a:defRPr>
            </a:pPr>
            <a:r>
              <a:rPr sz="1600" dirty="0" err="1">
                <a:latin typeface="Aptos Light" panose="020B0004020202020204" pitchFamily="34" charset="0"/>
              </a:rPr>
              <a:t>Kuriame</a:t>
            </a:r>
            <a:r>
              <a:rPr sz="1600" dirty="0">
                <a:latin typeface="Aptos Light" panose="020B0004020202020204" pitchFamily="34" charset="0"/>
              </a:rPr>
              <a:t> </a:t>
            </a:r>
            <a:r>
              <a:rPr lang="lt-LT" sz="1600" dirty="0" err="1">
                <a:latin typeface="Aptos Light" panose="020B0004020202020204" pitchFamily="34" charset="0"/>
              </a:rPr>
              <a:t>aromaterapinius</a:t>
            </a:r>
            <a:r>
              <a:rPr lang="lt-LT" sz="1600" dirty="0">
                <a:latin typeface="Aptos Light" panose="020B0004020202020204" pitchFamily="34" charset="0"/>
              </a:rPr>
              <a:t> produktus, </a:t>
            </a:r>
            <a:r>
              <a:rPr sz="1600" dirty="0" err="1">
                <a:latin typeface="Aptos Light" panose="020B0004020202020204" pitchFamily="34" charset="0"/>
              </a:rPr>
              <a:t>natūralią</a:t>
            </a:r>
            <a:r>
              <a:rPr sz="1600" dirty="0">
                <a:latin typeface="Aptos Light" panose="020B0004020202020204" pitchFamily="34" charset="0"/>
              </a:rPr>
              <a:t> </a:t>
            </a:r>
            <a:r>
              <a:rPr sz="1600" dirty="0" err="1">
                <a:latin typeface="Aptos Light" panose="020B0004020202020204" pitchFamily="34" charset="0"/>
              </a:rPr>
              <a:t>kosmetiką</a:t>
            </a:r>
            <a:r>
              <a:rPr sz="1600" dirty="0">
                <a:latin typeface="Aptos Light" panose="020B0004020202020204" pitchFamily="34" charset="0"/>
              </a:rPr>
              <a:t>, </a:t>
            </a:r>
            <a:r>
              <a:rPr sz="1600" dirty="0" err="1">
                <a:latin typeface="Aptos Light" panose="020B0004020202020204" pitchFamily="34" charset="0"/>
              </a:rPr>
              <a:t>parfumeriją</a:t>
            </a:r>
            <a:r>
              <a:rPr sz="1600" dirty="0">
                <a:latin typeface="Aptos Light" panose="020B0004020202020204" pitchFamily="34" charset="0"/>
              </a:rPr>
              <a:t>. </a:t>
            </a:r>
            <a:r>
              <a:rPr lang="lt-LT" sz="1600" dirty="0">
                <a:latin typeface="Aptos Light" panose="020B0004020202020204" pitchFamily="34" charset="0"/>
              </a:rPr>
              <a:t>S</a:t>
            </a:r>
            <a:r>
              <a:rPr sz="1600" dirty="0" err="1">
                <a:latin typeface="Aptos Light" panose="020B0004020202020204" pitchFamily="34" charset="0"/>
              </a:rPr>
              <a:t>varbiausia</a:t>
            </a:r>
            <a:r>
              <a:rPr sz="1600" dirty="0">
                <a:latin typeface="Aptos Light" panose="020B0004020202020204" pitchFamily="34" charset="0"/>
              </a:rPr>
              <a:t> </a:t>
            </a:r>
            <a:r>
              <a:rPr sz="1600" dirty="0" err="1">
                <a:latin typeface="Aptos Light" panose="020B0004020202020204" pitchFamily="34" charset="0"/>
              </a:rPr>
              <a:t>mūsų</a:t>
            </a:r>
            <a:r>
              <a:rPr sz="1600" dirty="0">
                <a:latin typeface="Aptos Light" panose="020B0004020202020204" pitchFamily="34" charset="0"/>
              </a:rPr>
              <a:t> </a:t>
            </a:r>
            <a:r>
              <a:rPr sz="1600" dirty="0" err="1">
                <a:latin typeface="Aptos Light" panose="020B0004020202020204" pitchFamily="34" charset="0"/>
              </a:rPr>
              <a:t>veiklos</a:t>
            </a:r>
            <a:r>
              <a:rPr sz="1600" dirty="0">
                <a:latin typeface="Aptos Light" panose="020B0004020202020204" pitchFamily="34" charset="0"/>
              </a:rPr>
              <a:t> </a:t>
            </a:r>
            <a:r>
              <a:rPr sz="1600" dirty="0" err="1">
                <a:latin typeface="Aptos Light" panose="020B0004020202020204" pitchFamily="34" charset="0"/>
              </a:rPr>
              <a:t>dalis</a:t>
            </a:r>
            <a:r>
              <a:rPr sz="1600" dirty="0">
                <a:latin typeface="Aptos Light" panose="020B0004020202020204" pitchFamily="34" charset="0"/>
              </a:rPr>
              <a:t> </a:t>
            </a:r>
            <a:r>
              <a:rPr sz="1600" dirty="0" err="1">
                <a:latin typeface="Aptos Light" panose="020B0004020202020204" pitchFamily="34" charset="0"/>
              </a:rPr>
              <a:t>nėra</a:t>
            </a:r>
            <a:r>
              <a:rPr sz="1600" dirty="0">
                <a:latin typeface="Aptos Light" panose="020B0004020202020204" pitchFamily="34" charset="0"/>
              </a:rPr>
              <a:t> pats </a:t>
            </a:r>
            <a:r>
              <a:rPr sz="1600" dirty="0" err="1">
                <a:latin typeface="Aptos Light" panose="020B0004020202020204" pitchFamily="34" charset="0"/>
              </a:rPr>
              <a:t>produktas</a:t>
            </a:r>
            <a:r>
              <a:rPr sz="1600" dirty="0">
                <a:latin typeface="Aptos Light" panose="020B0004020202020204" pitchFamily="34" charset="0"/>
              </a:rPr>
              <a:t> – tai </a:t>
            </a:r>
            <a:r>
              <a:rPr sz="1600" dirty="0" err="1">
                <a:latin typeface="Aptos Light" panose="020B0004020202020204" pitchFamily="34" charset="0"/>
              </a:rPr>
              <a:t>gebėjimas</a:t>
            </a:r>
            <a:r>
              <a:rPr sz="1600" dirty="0">
                <a:latin typeface="Aptos Light" panose="020B0004020202020204" pitchFamily="34" charset="0"/>
              </a:rPr>
              <a:t> </a:t>
            </a:r>
            <a:r>
              <a:rPr sz="1600" dirty="0" err="1">
                <a:latin typeface="Aptos Light" panose="020B0004020202020204" pitchFamily="34" charset="0"/>
              </a:rPr>
              <a:t>suprasti</a:t>
            </a:r>
            <a:r>
              <a:rPr sz="1600" dirty="0">
                <a:latin typeface="Aptos Light" panose="020B0004020202020204" pitchFamily="34" charset="0"/>
              </a:rPr>
              <a:t> </a:t>
            </a:r>
            <a:r>
              <a:rPr sz="1600" dirty="0" err="1">
                <a:latin typeface="Aptos Light" panose="020B0004020202020204" pitchFamily="34" charset="0"/>
              </a:rPr>
              <a:t>augalą</a:t>
            </a:r>
            <a:r>
              <a:rPr sz="1600" dirty="0">
                <a:latin typeface="Aptos Light" panose="020B0004020202020204" pitchFamily="34" charset="0"/>
              </a:rPr>
              <a:t>. </a:t>
            </a:r>
            <a:r>
              <a:rPr sz="1600" dirty="0" err="1">
                <a:latin typeface="Aptos Light" panose="020B0004020202020204" pitchFamily="34" charset="0"/>
              </a:rPr>
              <a:t>Kiekviena</a:t>
            </a:r>
            <a:r>
              <a:rPr sz="1600" dirty="0">
                <a:latin typeface="Aptos Light" panose="020B0004020202020204" pitchFamily="34" charset="0"/>
              </a:rPr>
              <a:t> </a:t>
            </a:r>
            <a:r>
              <a:rPr sz="1600" dirty="0" err="1">
                <a:latin typeface="Aptos Light" panose="020B0004020202020204" pitchFamily="34" charset="0"/>
              </a:rPr>
              <a:t>receptūra</a:t>
            </a:r>
            <a:r>
              <a:rPr sz="1600" dirty="0">
                <a:latin typeface="Aptos Light" panose="020B0004020202020204" pitchFamily="34" charset="0"/>
              </a:rPr>
              <a:t> </a:t>
            </a:r>
            <a:r>
              <a:rPr sz="1600" dirty="0" err="1">
                <a:latin typeface="Aptos Light" panose="020B0004020202020204" pitchFamily="34" charset="0"/>
              </a:rPr>
              <a:t>prasideda</a:t>
            </a:r>
            <a:r>
              <a:rPr sz="1600" dirty="0">
                <a:latin typeface="Aptos Light" panose="020B0004020202020204" pitchFamily="34" charset="0"/>
              </a:rPr>
              <a:t> </a:t>
            </a:r>
            <a:r>
              <a:rPr sz="1600" dirty="0" err="1">
                <a:latin typeface="Aptos Light" panose="020B0004020202020204" pitchFamily="34" charset="0"/>
              </a:rPr>
              <a:t>nuo</a:t>
            </a:r>
            <a:r>
              <a:rPr sz="1600" dirty="0">
                <a:latin typeface="Aptos Light" panose="020B0004020202020204" pitchFamily="34" charset="0"/>
              </a:rPr>
              <a:t> </a:t>
            </a:r>
            <a:r>
              <a:rPr sz="1600" dirty="0" err="1">
                <a:latin typeface="Aptos Light" panose="020B0004020202020204" pitchFamily="34" charset="0"/>
              </a:rPr>
              <a:t>klausimo</a:t>
            </a:r>
            <a:r>
              <a:rPr sz="1600" dirty="0">
                <a:latin typeface="Aptos Light" panose="020B0004020202020204" pitchFamily="34" charset="0"/>
              </a:rPr>
              <a:t>, </a:t>
            </a:r>
            <a:r>
              <a:rPr sz="1600" dirty="0" err="1">
                <a:latin typeface="Aptos Light" panose="020B0004020202020204" pitchFamily="34" charset="0"/>
              </a:rPr>
              <a:t>ką</a:t>
            </a:r>
            <a:r>
              <a:rPr sz="1600" dirty="0">
                <a:latin typeface="Aptos Light" panose="020B0004020202020204" pitchFamily="34" charset="0"/>
              </a:rPr>
              <a:t> </a:t>
            </a:r>
            <a:r>
              <a:rPr sz="1600" dirty="0" err="1">
                <a:latin typeface="Aptos Light" panose="020B0004020202020204" pitchFamily="34" charset="0"/>
              </a:rPr>
              <a:t>augalas</a:t>
            </a:r>
            <a:r>
              <a:rPr sz="1600" dirty="0">
                <a:latin typeface="Aptos Light" panose="020B0004020202020204" pitchFamily="34" charset="0"/>
              </a:rPr>
              <a:t> </a:t>
            </a:r>
            <a:r>
              <a:rPr sz="1600" dirty="0" err="1">
                <a:latin typeface="Aptos Light" panose="020B0004020202020204" pitchFamily="34" charset="0"/>
              </a:rPr>
              <a:t>gali</a:t>
            </a:r>
            <a:r>
              <a:rPr sz="1600" dirty="0">
                <a:latin typeface="Aptos Light" panose="020B0004020202020204" pitchFamily="34" charset="0"/>
              </a:rPr>
              <a:t> </a:t>
            </a:r>
            <a:r>
              <a:rPr sz="1600" dirty="0" err="1">
                <a:latin typeface="Aptos Light" panose="020B0004020202020204" pitchFamily="34" charset="0"/>
              </a:rPr>
              <a:t>atskleisti</a:t>
            </a:r>
            <a:r>
              <a:rPr lang="lt-LT" sz="1600" dirty="0">
                <a:latin typeface="Aptos Light" panose="020B0004020202020204" pitchFamily="34" charset="0"/>
              </a:rPr>
              <a:t>, kuo pripildyti mūsų kasdienybę, ko išmokyti, kuo pasidalinti.</a:t>
            </a:r>
            <a:endParaRPr sz="1600" dirty="0">
              <a:latin typeface="Aptos Light" panose="020B0004020202020204" pitchFamily="34" charset="0"/>
            </a:endParaRPr>
          </a:p>
          <a:p>
            <a:pPr>
              <a:spcAft>
                <a:spcPts val="788"/>
              </a:spcAft>
              <a:defRPr sz="2100">
                <a:solidFill>
                  <a:srgbClr val="3C3C3C"/>
                </a:solidFill>
                <a:latin typeface="Times New Roman"/>
              </a:defRPr>
            </a:pPr>
            <a:r>
              <a:rPr sz="1600" dirty="0" err="1">
                <a:latin typeface="Aptos Light" panose="020B0004020202020204" pitchFamily="34" charset="0"/>
              </a:rPr>
              <a:t>Nuosava</a:t>
            </a:r>
            <a:r>
              <a:rPr sz="1600" dirty="0">
                <a:latin typeface="Aptos Light" panose="020B0004020202020204" pitchFamily="34" charset="0"/>
              </a:rPr>
              <a:t> </a:t>
            </a:r>
            <a:r>
              <a:rPr sz="1600" dirty="0" err="1">
                <a:latin typeface="Aptos Light" panose="020B0004020202020204" pitchFamily="34" charset="0"/>
              </a:rPr>
              <a:t>laboratorija</a:t>
            </a:r>
            <a:r>
              <a:rPr sz="1600" dirty="0">
                <a:latin typeface="Aptos Light" panose="020B0004020202020204" pitchFamily="34" charset="0"/>
              </a:rPr>
              <a:t> </a:t>
            </a:r>
            <a:r>
              <a:rPr sz="1600" dirty="0" err="1">
                <a:latin typeface="Aptos Light" panose="020B0004020202020204" pitchFamily="34" charset="0"/>
              </a:rPr>
              <a:t>leidžia</a:t>
            </a:r>
            <a:r>
              <a:rPr sz="1600" dirty="0">
                <a:latin typeface="Aptos Light" panose="020B0004020202020204" pitchFamily="34" charset="0"/>
              </a:rPr>
              <a:t> </a:t>
            </a:r>
            <a:r>
              <a:rPr sz="1600" dirty="0" err="1">
                <a:latin typeface="Aptos Light" panose="020B0004020202020204" pitchFamily="34" charset="0"/>
              </a:rPr>
              <a:t>patiems</a:t>
            </a:r>
            <a:r>
              <a:rPr sz="1600" dirty="0">
                <a:latin typeface="Aptos Light" panose="020B0004020202020204" pitchFamily="34" charset="0"/>
              </a:rPr>
              <a:t> </a:t>
            </a:r>
            <a:r>
              <a:rPr sz="1600" dirty="0" err="1">
                <a:latin typeface="Aptos Light" panose="020B0004020202020204" pitchFamily="34" charset="0"/>
              </a:rPr>
              <a:t>atsakyti</a:t>
            </a:r>
            <a:r>
              <a:rPr sz="1600" dirty="0">
                <a:latin typeface="Aptos Light" panose="020B0004020202020204" pitchFamily="34" charset="0"/>
              </a:rPr>
              <a:t> </a:t>
            </a:r>
            <a:r>
              <a:rPr sz="1600" dirty="0" err="1">
                <a:latin typeface="Aptos Light" panose="020B0004020202020204" pitchFamily="34" charset="0"/>
              </a:rPr>
              <a:t>už</a:t>
            </a:r>
            <a:r>
              <a:rPr sz="1600" dirty="0">
                <a:latin typeface="Aptos Light" panose="020B0004020202020204" pitchFamily="34" charset="0"/>
              </a:rPr>
              <a:t> </a:t>
            </a:r>
            <a:r>
              <a:rPr sz="1600" dirty="0" err="1">
                <a:latin typeface="Aptos Light" panose="020B0004020202020204" pitchFamily="34" charset="0"/>
              </a:rPr>
              <a:t>visą</a:t>
            </a:r>
            <a:r>
              <a:rPr sz="1600" dirty="0">
                <a:latin typeface="Aptos Light" panose="020B0004020202020204" pitchFamily="34" charset="0"/>
              </a:rPr>
              <a:t> </a:t>
            </a:r>
            <a:r>
              <a:rPr sz="1600" dirty="0" err="1">
                <a:latin typeface="Aptos Light" panose="020B0004020202020204" pitchFamily="34" charset="0"/>
              </a:rPr>
              <a:t>kelią</a:t>
            </a:r>
            <a:r>
              <a:rPr sz="1600" dirty="0">
                <a:latin typeface="Aptos Light" panose="020B0004020202020204" pitchFamily="34" charset="0"/>
              </a:rPr>
              <a:t> – </a:t>
            </a:r>
            <a:r>
              <a:rPr sz="1600" dirty="0" err="1">
                <a:latin typeface="Aptos Light" panose="020B0004020202020204" pitchFamily="34" charset="0"/>
              </a:rPr>
              <a:t>nuo</a:t>
            </a:r>
            <a:r>
              <a:rPr sz="1600" dirty="0">
                <a:latin typeface="Aptos Light" panose="020B0004020202020204" pitchFamily="34" charset="0"/>
              </a:rPr>
              <a:t> </a:t>
            </a:r>
            <a:r>
              <a:rPr sz="1600" dirty="0" err="1">
                <a:latin typeface="Aptos Light" panose="020B0004020202020204" pitchFamily="34" charset="0"/>
              </a:rPr>
              <a:t>žaliavos</a:t>
            </a:r>
            <a:r>
              <a:rPr sz="1600" dirty="0">
                <a:latin typeface="Aptos Light" panose="020B0004020202020204" pitchFamily="34" charset="0"/>
              </a:rPr>
              <a:t> </a:t>
            </a:r>
            <a:r>
              <a:rPr sz="1600" dirty="0" err="1">
                <a:latin typeface="Aptos Light" panose="020B0004020202020204" pitchFamily="34" charset="0"/>
              </a:rPr>
              <a:t>atrankos</a:t>
            </a:r>
            <a:r>
              <a:rPr sz="1600" dirty="0">
                <a:latin typeface="Aptos Light" panose="020B0004020202020204" pitchFamily="34" charset="0"/>
              </a:rPr>
              <a:t> ir </a:t>
            </a:r>
            <a:r>
              <a:rPr sz="1600" dirty="0" err="1">
                <a:latin typeface="Aptos Light" panose="020B0004020202020204" pitchFamily="34" charset="0"/>
              </a:rPr>
              <a:t>tyrimų</a:t>
            </a:r>
            <a:r>
              <a:rPr sz="1600" dirty="0">
                <a:latin typeface="Aptos Light" panose="020B0004020202020204" pitchFamily="34" charset="0"/>
              </a:rPr>
              <a:t> </a:t>
            </a:r>
            <a:r>
              <a:rPr sz="1600" dirty="0" err="1">
                <a:latin typeface="Aptos Light" panose="020B0004020202020204" pitchFamily="34" charset="0"/>
              </a:rPr>
              <a:t>iki</a:t>
            </a:r>
            <a:r>
              <a:rPr sz="1600" dirty="0">
                <a:latin typeface="Aptos Light" panose="020B0004020202020204" pitchFamily="34" charset="0"/>
              </a:rPr>
              <a:t> </a:t>
            </a:r>
            <a:r>
              <a:rPr sz="1600" dirty="0" err="1">
                <a:latin typeface="Aptos Light" panose="020B0004020202020204" pitchFamily="34" charset="0"/>
              </a:rPr>
              <a:t>galutinio</a:t>
            </a:r>
            <a:r>
              <a:rPr sz="1600" dirty="0">
                <a:latin typeface="Aptos Light" panose="020B0004020202020204" pitchFamily="34" charset="0"/>
              </a:rPr>
              <a:t> </a:t>
            </a:r>
            <a:r>
              <a:rPr sz="1600" dirty="0" err="1">
                <a:latin typeface="Aptos Light" panose="020B0004020202020204" pitchFamily="34" charset="0"/>
              </a:rPr>
              <a:t>kokybės</a:t>
            </a:r>
            <a:r>
              <a:rPr sz="1600" dirty="0">
                <a:latin typeface="Aptos Light" panose="020B0004020202020204" pitchFamily="34" charset="0"/>
              </a:rPr>
              <a:t> </a:t>
            </a:r>
            <a:r>
              <a:rPr sz="1600" dirty="0" err="1">
                <a:latin typeface="Aptos Light" panose="020B0004020202020204" pitchFamily="34" charset="0"/>
              </a:rPr>
              <a:t>įvertinimo</a:t>
            </a:r>
            <a:r>
              <a:rPr sz="1600" dirty="0">
                <a:latin typeface="Aptos Light" panose="020B0004020202020204" pitchFamily="34" charset="0"/>
              </a:rPr>
              <a:t>. </a:t>
            </a:r>
            <a:r>
              <a:rPr lang="lt-LT" sz="1600" dirty="0" err="1">
                <a:latin typeface="Aptos Light" panose="020B0004020202020204" pitchFamily="34" charset="0"/>
              </a:rPr>
              <a:t>Kievienas</a:t>
            </a:r>
            <a:r>
              <a:rPr lang="lt-LT" sz="1600" dirty="0">
                <a:latin typeface="Aptos Light" panose="020B0004020202020204" pitchFamily="34" charset="0"/>
              </a:rPr>
              <a:t> mūsų </a:t>
            </a:r>
            <a:r>
              <a:rPr sz="1600" dirty="0" err="1">
                <a:latin typeface="Aptos Light" panose="020B0004020202020204" pitchFamily="34" charset="0"/>
              </a:rPr>
              <a:t>gaminys</a:t>
            </a:r>
            <a:r>
              <a:rPr sz="1600" dirty="0">
                <a:latin typeface="Aptos Light" panose="020B0004020202020204" pitchFamily="34" charset="0"/>
              </a:rPr>
              <a:t> </a:t>
            </a:r>
            <a:r>
              <a:rPr sz="1600" dirty="0" err="1">
                <a:latin typeface="Aptos Light" panose="020B0004020202020204" pitchFamily="34" charset="0"/>
              </a:rPr>
              <a:t>neša</a:t>
            </a:r>
            <a:r>
              <a:rPr sz="1600" dirty="0">
                <a:latin typeface="Aptos Light" panose="020B0004020202020204" pitchFamily="34" charset="0"/>
              </a:rPr>
              <a:t> ne tik </a:t>
            </a:r>
            <a:r>
              <a:rPr sz="1600" dirty="0" err="1">
                <a:latin typeface="Aptos Light" panose="020B0004020202020204" pitchFamily="34" charset="0"/>
              </a:rPr>
              <a:t>kvapą</a:t>
            </a:r>
            <a:r>
              <a:rPr sz="1600" dirty="0">
                <a:latin typeface="Aptos Light" panose="020B0004020202020204" pitchFamily="34" charset="0"/>
              </a:rPr>
              <a:t> </a:t>
            </a:r>
            <a:r>
              <a:rPr sz="1600" dirty="0" err="1">
                <a:latin typeface="Aptos Light" panose="020B0004020202020204" pitchFamily="34" charset="0"/>
              </a:rPr>
              <a:t>ar</a:t>
            </a:r>
            <a:r>
              <a:rPr sz="1600" dirty="0">
                <a:latin typeface="Aptos Light" panose="020B0004020202020204" pitchFamily="34" charset="0"/>
              </a:rPr>
              <a:t> </a:t>
            </a:r>
            <a:r>
              <a:rPr sz="1600" dirty="0" err="1">
                <a:latin typeface="Aptos Light" panose="020B0004020202020204" pitchFamily="34" charset="0"/>
              </a:rPr>
              <a:t>veikliąsias</a:t>
            </a:r>
            <a:r>
              <a:rPr sz="1600" dirty="0">
                <a:latin typeface="Aptos Light" panose="020B0004020202020204" pitchFamily="34" charset="0"/>
              </a:rPr>
              <a:t> </a:t>
            </a:r>
            <a:r>
              <a:rPr sz="1600" dirty="0" err="1">
                <a:latin typeface="Aptos Light" panose="020B0004020202020204" pitchFamily="34" charset="0"/>
              </a:rPr>
              <a:t>medžiagas</a:t>
            </a:r>
            <a:r>
              <a:rPr sz="1600" dirty="0">
                <a:latin typeface="Aptos Light" panose="020B0004020202020204" pitchFamily="34" charset="0"/>
              </a:rPr>
              <a:t>, bet ir </a:t>
            </a:r>
            <a:r>
              <a:rPr sz="1600" dirty="0" err="1">
                <a:latin typeface="Aptos Light" panose="020B0004020202020204" pitchFamily="34" charset="0"/>
              </a:rPr>
              <a:t>mūsų</a:t>
            </a:r>
            <a:r>
              <a:rPr sz="1600" dirty="0">
                <a:latin typeface="Aptos Light" panose="020B0004020202020204" pitchFamily="34" charset="0"/>
              </a:rPr>
              <a:t> </a:t>
            </a:r>
            <a:r>
              <a:rPr sz="1600" dirty="0" err="1">
                <a:latin typeface="Aptos Light" panose="020B0004020202020204" pitchFamily="34" charset="0"/>
              </a:rPr>
              <a:t>sukauptą</a:t>
            </a:r>
            <a:r>
              <a:rPr sz="1600" dirty="0">
                <a:latin typeface="Aptos Light" panose="020B0004020202020204" pitchFamily="34" charset="0"/>
              </a:rPr>
              <a:t> </a:t>
            </a:r>
            <a:r>
              <a:rPr sz="1600" dirty="0" err="1">
                <a:latin typeface="Aptos Light" panose="020B0004020202020204" pitchFamily="34" charset="0"/>
              </a:rPr>
              <a:t>patirtį</a:t>
            </a:r>
            <a:r>
              <a:rPr lang="lt-LT" sz="1600" dirty="0">
                <a:latin typeface="Aptos Light" panose="020B0004020202020204" pitchFamily="34" charset="0"/>
              </a:rPr>
              <a:t> bei atsakomybę.</a:t>
            </a:r>
            <a:endParaRPr sz="1600" dirty="0">
              <a:latin typeface="Aptos Light" panose="020B0004020202020204" pitchFamily="34" charset="0"/>
            </a:endParaRPr>
          </a:p>
        </p:txBody>
      </p:sp>
      <p:pic>
        <p:nvPicPr>
          <p:cNvPr id="9" name="Paveikslėlis 8">
            <a:extLst>
              <a:ext uri="{FF2B5EF4-FFF2-40B4-BE49-F238E27FC236}">
                <a16:creationId xmlns:a16="http://schemas.microsoft.com/office/drawing/2014/main" id="{B207EC00-98B8-4961-1E33-C6016A688B61}"/>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176F53EE-B4B9-8A6C-AA30-854D74DFB65E}"/>
              </a:ext>
            </a:extLst>
          </p:cNvPr>
          <p:cNvSpPr txBox="1"/>
          <p:nvPr/>
        </p:nvSpPr>
        <p:spPr>
          <a:xfrm>
            <a:off x="1247278" y="538816"/>
            <a:ext cx="4572000"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APIE ĮMONĘ</a:t>
            </a:r>
          </a:p>
        </p:txBody>
      </p:sp>
    </p:spTree>
    <p:extLst>
      <p:ext uri="{BB962C8B-B14F-4D97-AF65-F5344CB8AC3E}">
        <p14:creationId xmlns:p14="http://schemas.microsoft.com/office/powerpoint/2010/main" val="743933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F6281A5-432E-11CB-F337-02423A10262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8407A0B-4927-399B-BB38-C65631837CBF}"/>
              </a:ext>
            </a:extLst>
          </p:cNvPr>
          <p:cNvSpPr txBox="1"/>
          <p:nvPr/>
        </p:nvSpPr>
        <p:spPr>
          <a:xfrm>
            <a:off x="1428696" y="6099153"/>
            <a:ext cx="7179466" cy="553998"/>
          </a:xfrm>
          <a:prstGeom prst="rect">
            <a:avLst/>
          </a:prstGeom>
          <a:noFill/>
        </p:spPr>
        <p:txBody>
          <a:bodyPr wrap="none">
            <a:spAutoFit/>
          </a:bodyPr>
          <a:lstStyle/>
          <a:p>
            <a:pPr>
              <a:defRPr sz="1600" i="1">
                <a:solidFill>
                  <a:srgbClr val="5A785A"/>
                </a:solidFill>
              </a:defRPr>
            </a:pPr>
            <a:r>
              <a:rPr lang="lt-LT" sz="1600" dirty="0">
                <a:latin typeface="Aptos Light" panose="020B0004020202020204" pitchFamily="34" charset="0"/>
              </a:rPr>
              <a:t>Atsakingiausias sprendimas dažniausiai priimamas dar prieš pradedant gamybą.</a:t>
            </a:r>
          </a:p>
          <a:p>
            <a:pPr>
              <a:defRPr sz="1600" i="1">
                <a:solidFill>
                  <a:srgbClr val="5A785A"/>
                </a:solidFill>
              </a:defRPr>
            </a:pPr>
            <a:endParaRPr sz="1400" dirty="0">
              <a:latin typeface="Aptos Light" panose="020B0004020202020204" pitchFamily="34" charset="0"/>
            </a:endParaRPr>
          </a:p>
        </p:txBody>
      </p:sp>
      <p:sp>
        <p:nvSpPr>
          <p:cNvPr id="5" name="TextBox 4">
            <a:extLst>
              <a:ext uri="{FF2B5EF4-FFF2-40B4-BE49-F238E27FC236}">
                <a16:creationId xmlns:a16="http://schemas.microsoft.com/office/drawing/2014/main" id="{7D4A9EE7-E2AF-7982-798C-DCC7181626B2}"/>
              </a:ext>
            </a:extLst>
          </p:cNvPr>
          <p:cNvSpPr txBox="1"/>
          <p:nvPr/>
        </p:nvSpPr>
        <p:spPr>
          <a:xfrm>
            <a:off x="1334364" y="1854617"/>
            <a:ext cx="6475271" cy="3498394"/>
          </a:xfrm>
          <a:prstGeom prst="rect">
            <a:avLst/>
          </a:prstGeom>
          <a:noFill/>
        </p:spPr>
        <p:txBody>
          <a:bodyPr wrap="square">
            <a:spAutoFit/>
          </a:bodyPr>
          <a:lstStyle/>
          <a:p>
            <a:pPr>
              <a:spcAft>
                <a:spcPts val="788"/>
              </a:spcAft>
              <a:defRPr sz="2100">
                <a:solidFill>
                  <a:srgbClr val="3C3C3C"/>
                </a:solidFill>
                <a:latin typeface="Times New Roman"/>
              </a:defRPr>
            </a:pPr>
            <a:r>
              <a:rPr lang="lt-LT" sz="1600" dirty="0">
                <a:latin typeface="Aptos Light" panose="020B0004020202020204" pitchFamily="34" charset="0"/>
              </a:rPr>
              <a:t>Apie tvarumą dažnai kalbama skaičiais. Apie juos kalbame ir mes, tačiau  pirmiausia tvarumo mintis matome sprendimuose.</a:t>
            </a:r>
          </a:p>
          <a:p>
            <a:pPr>
              <a:spcAft>
                <a:spcPts val="788"/>
              </a:spcAft>
              <a:defRPr sz="2100">
                <a:solidFill>
                  <a:srgbClr val="3C3C3C"/>
                </a:solidFill>
                <a:latin typeface="Times New Roman"/>
              </a:defRPr>
            </a:pPr>
            <a:r>
              <a:rPr lang="lt-LT" sz="1600" dirty="0">
                <a:latin typeface="Aptos Light" panose="020B0004020202020204" pitchFamily="34" charset="0"/>
              </a:rPr>
              <a:t>Kiekviena atsakingai pasirinkta žaliava, tiksliai suplanuota gamyba, ilgai tarnaujanti receptūra ar išvengtas neberealizuojamos produkcijos vienetas reiškia mažesnį poveikį aplinkai. Tačiau pagarba ištekliams neatsiejama nuo pagarbos žmogui. Todėl rūpinamės ne tik tuo, kaip kuriame produktus, bet ir tuo, kokioje aplinkoje dirba mūsų žmonės, kaip auga jų žinios ir kokią vertę kuriame klientams. Tvarumas mums nėra atskiras projektas – tai kasdieniai sprendimai, padedantys kurti atsakingesnę aplinką, stipresnę komandą ir produktus, kuriais galima pasitikėti.</a:t>
            </a:r>
          </a:p>
          <a:p>
            <a:pPr>
              <a:spcAft>
                <a:spcPts val="788"/>
              </a:spcAft>
              <a:defRPr sz="2100">
                <a:solidFill>
                  <a:srgbClr val="3C3C3C"/>
                </a:solidFill>
                <a:latin typeface="Times New Roman"/>
              </a:defRPr>
            </a:pPr>
            <a:r>
              <a:rPr lang="lt-LT" sz="1600" dirty="0">
                <a:latin typeface="Aptos Light" panose="020B0004020202020204" pitchFamily="34" charset="0"/>
              </a:rPr>
              <a:t>Tikime, kad pagarba gamtai prasideda ne tada, kai produktas jau pagamintas, o tada, kai priimamas pirmasis sprendimas jį kurti.</a:t>
            </a:r>
          </a:p>
        </p:txBody>
      </p:sp>
      <p:pic>
        <p:nvPicPr>
          <p:cNvPr id="9" name="Paveikslėlis 8">
            <a:extLst>
              <a:ext uri="{FF2B5EF4-FFF2-40B4-BE49-F238E27FC236}">
                <a16:creationId xmlns:a16="http://schemas.microsoft.com/office/drawing/2014/main" id="{2629F699-0954-89B0-BFA9-A8DD0A9CED72}"/>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88683E35-B200-D2C9-A6FB-B9B728B9704E}"/>
              </a:ext>
            </a:extLst>
          </p:cNvPr>
          <p:cNvSpPr txBox="1"/>
          <p:nvPr/>
        </p:nvSpPr>
        <p:spPr>
          <a:xfrm>
            <a:off x="1334364" y="1454507"/>
            <a:ext cx="4572000"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Mūsų vertybės</a:t>
            </a:r>
          </a:p>
        </p:txBody>
      </p:sp>
    </p:spTree>
    <p:extLst>
      <p:ext uri="{BB962C8B-B14F-4D97-AF65-F5344CB8AC3E}">
        <p14:creationId xmlns:p14="http://schemas.microsoft.com/office/powerpoint/2010/main" val="3489063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9F9B7CE-16EC-E083-004E-CD1C104E391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51F6877-0BE2-4B37-ACB8-1394F15905BE}"/>
              </a:ext>
            </a:extLst>
          </p:cNvPr>
          <p:cNvSpPr txBox="1"/>
          <p:nvPr/>
        </p:nvSpPr>
        <p:spPr>
          <a:xfrm>
            <a:off x="2419296" y="6033681"/>
            <a:ext cx="5994911" cy="553998"/>
          </a:xfrm>
          <a:prstGeom prst="rect">
            <a:avLst/>
          </a:prstGeom>
          <a:noFill/>
        </p:spPr>
        <p:txBody>
          <a:bodyPr wrap="none">
            <a:spAutoFit/>
          </a:bodyPr>
          <a:lstStyle/>
          <a:p>
            <a:pPr>
              <a:defRPr sz="1600" i="1">
                <a:solidFill>
                  <a:srgbClr val="5A785A"/>
                </a:solidFill>
              </a:defRPr>
            </a:pPr>
            <a:r>
              <a:rPr lang="lt-LT" sz="1600" dirty="0">
                <a:latin typeface="Aptos Light" panose="020B0004020202020204" pitchFamily="34" charset="0"/>
              </a:rPr>
              <a:t>Mums t</a:t>
            </a:r>
            <a:r>
              <a:rPr lang="pt-BR" sz="1600" dirty="0">
                <a:latin typeface="Aptos Light" panose="020B0004020202020204" pitchFamily="34" charset="0"/>
              </a:rPr>
              <a:t>varumas nėra vienas sprendimas. Tai visas produkto kelias.</a:t>
            </a:r>
          </a:p>
          <a:p>
            <a:pPr>
              <a:defRPr sz="1600" i="1">
                <a:solidFill>
                  <a:srgbClr val="5A785A"/>
                </a:solidFill>
              </a:defRPr>
            </a:pPr>
            <a:endParaRPr sz="1400" dirty="0">
              <a:latin typeface="Aptos Light" panose="020B0004020202020204" pitchFamily="34" charset="0"/>
            </a:endParaRPr>
          </a:p>
        </p:txBody>
      </p:sp>
      <p:sp>
        <p:nvSpPr>
          <p:cNvPr id="5" name="TextBox 4">
            <a:extLst>
              <a:ext uri="{FF2B5EF4-FFF2-40B4-BE49-F238E27FC236}">
                <a16:creationId xmlns:a16="http://schemas.microsoft.com/office/drawing/2014/main" id="{BEA29457-1FA4-0A4A-ECF8-B4CF8AF45D79}"/>
              </a:ext>
            </a:extLst>
          </p:cNvPr>
          <p:cNvSpPr txBox="1"/>
          <p:nvPr/>
        </p:nvSpPr>
        <p:spPr>
          <a:xfrm>
            <a:off x="1334364" y="1854617"/>
            <a:ext cx="6785169" cy="4052391"/>
          </a:xfrm>
          <a:prstGeom prst="rect">
            <a:avLst/>
          </a:prstGeom>
          <a:noFill/>
        </p:spPr>
        <p:txBody>
          <a:bodyPr wrap="square">
            <a:spAutoFit/>
          </a:bodyPr>
          <a:lstStyle/>
          <a:p>
            <a:pPr>
              <a:spcAft>
                <a:spcPts val="788"/>
              </a:spcAft>
              <a:defRPr sz="2100">
                <a:solidFill>
                  <a:srgbClr val="3C3C3C"/>
                </a:solidFill>
                <a:latin typeface="Times New Roman"/>
              </a:defRPr>
            </a:pPr>
            <a:r>
              <a:rPr lang="lt-LT" sz="1600" dirty="0">
                <a:latin typeface="Aptos Light" panose="020B0004020202020204" pitchFamily="34" charset="0"/>
              </a:rPr>
              <a:t>Vertybės mums nėra šūkiai. Jos kasdien tikrinamos laboratorijoje, gamyboje ir bendraujant su klientais.</a:t>
            </a:r>
          </a:p>
          <a:p>
            <a:pPr>
              <a:spcAft>
                <a:spcPts val="788"/>
              </a:spcAft>
              <a:defRPr sz="2100">
                <a:solidFill>
                  <a:srgbClr val="3C3C3C"/>
                </a:solidFill>
                <a:latin typeface="Times New Roman"/>
              </a:defRPr>
            </a:pPr>
            <a:r>
              <a:rPr lang="lt-LT" sz="1600" dirty="0">
                <a:latin typeface="Aptos Light" panose="020B0004020202020204" pitchFamily="34" charset="0"/>
              </a:rPr>
              <a:t>Mus veda pagarba augalui, smalsumas pažinti jo savybes, mokslinis tikslumas ir atsakomybė už tai, ką sukuriame. Rinkdamiesi sprendimus, kurie išlieka prasmingi ir po daugelio metų.</a:t>
            </a:r>
          </a:p>
          <a:p>
            <a:pPr>
              <a:spcAft>
                <a:spcPts val="788"/>
              </a:spcAft>
              <a:defRPr sz="2100">
                <a:solidFill>
                  <a:srgbClr val="3C3C3C"/>
                </a:solidFill>
                <a:latin typeface="Times New Roman"/>
              </a:defRPr>
            </a:pPr>
            <a:r>
              <a:rPr lang="lt-LT" sz="1600" dirty="0">
                <a:latin typeface="Aptos Light" panose="020B0004020202020204" pitchFamily="34" charset="0"/>
              </a:rPr>
              <a:t>Tikime, kad aukšta kokybė prasideda nuo sąžiningo požiūrio į savo darbą.</a:t>
            </a:r>
          </a:p>
          <a:p>
            <a:pPr>
              <a:spcAft>
                <a:spcPts val="788"/>
              </a:spcAft>
              <a:defRPr sz="2100">
                <a:solidFill>
                  <a:srgbClr val="3C3C3C"/>
                </a:solidFill>
                <a:latin typeface="Times New Roman"/>
              </a:defRPr>
            </a:pPr>
            <a:r>
              <a:rPr lang="lt-LT" sz="1600" dirty="0">
                <a:latin typeface="Aptos Light" panose="020B0004020202020204" pitchFamily="34" charset="0"/>
              </a:rPr>
              <a:t>Produktas nėra vien pakuotė lentynoje. Jo istorija prasideda gerokai anksčiau – augalą auginančioje dirvoje, tiekėjo ūkyje, laboratorijoje ir gamyboje.</a:t>
            </a:r>
          </a:p>
          <a:p>
            <a:pPr>
              <a:spcAft>
                <a:spcPts val="788"/>
              </a:spcAft>
              <a:defRPr sz="2100">
                <a:solidFill>
                  <a:srgbClr val="3C3C3C"/>
                </a:solidFill>
                <a:latin typeface="Times New Roman"/>
              </a:defRPr>
            </a:pPr>
            <a:r>
              <a:rPr lang="lt-LT" sz="1600" dirty="0">
                <a:latin typeface="Aptos Light" panose="020B0004020202020204" pitchFamily="34" charset="0"/>
              </a:rPr>
              <a:t>Į kiekvieną etapą žiūrime kaip į vienos grandinės dalį. Atsakingi pirkimai, receptūrų kūrimas, kokybės kontrolė, gamybos planavimas, pakuotės ir klientų edukacija papildo vieni kitus.</a:t>
            </a:r>
          </a:p>
          <a:p>
            <a:pPr>
              <a:spcAft>
                <a:spcPts val="788"/>
              </a:spcAft>
              <a:defRPr sz="2100">
                <a:solidFill>
                  <a:srgbClr val="3C3C3C"/>
                </a:solidFill>
                <a:latin typeface="Times New Roman"/>
              </a:defRPr>
            </a:pPr>
            <a:r>
              <a:rPr lang="lt-LT" sz="1600" dirty="0">
                <a:latin typeface="Aptos Light" panose="020B0004020202020204" pitchFamily="34" charset="0"/>
              </a:rPr>
              <a:t>Siekdami, kad ši grandinė veiktų darniai, investuojame savo laiką, darbą ir lėšas į žinias, tyrimus ir stebėseną, būdami tikri, jog sukūrėme produktą, atspindintį mūsų požiūrį į atsakingą veiklą.</a:t>
            </a:r>
          </a:p>
        </p:txBody>
      </p:sp>
      <p:pic>
        <p:nvPicPr>
          <p:cNvPr id="9" name="Paveikslėlis 8">
            <a:extLst>
              <a:ext uri="{FF2B5EF4-FFF2-40B4-BE49-F238E27FC236}">
                <a16:creationId xmlns:a16="http://schemas.microsoft.com/office/drawing/2014/main" id="{F66FE468-279C-67D1-87AF-153BB0C42423}"/>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84486FCD-B294-BCB3-83EB-7A3B0C16DB46}"/>
              </a:ext>
            </a:extLst>
          </p:cNvPr>
          <p:cNvSpPr txBox="1"/>
          <p:nvPr/>
        </p:nvSpPr>
        <p:spPr>
          <a:xfrm>
            <a:off x="1334364" y="1454507"/>
            <a:ext cx="4572000"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Tvarumo filosofija</a:t>
            </a:r>
            <a:r>
              <a:rPr lang="en-US" sz="2000" dirty="0">
                <a:latin typeface="Aptos Light" panose="020B0004020202020204" pitchFamily="34" charset="0"/>
              </a:rPr>
              <a:t> - v</a:t>
            </a:r>
            <a:r>
              <a:rPr lang="lt-LT" sz="2000" dirty="0" err="1">
                <a:latin typeface="Aptos Light" panose="020B0004020202020204" pitchFamily="34" charset="0"/>
              </a:rPr>
              <a:t>isas</a:t>
            </a:r>
            <a:r>
              <a:rPr lang="lt-LT" sz="2000" dirty="0">
                <a:latin typeface="Aptos Light" panose="020B0004020202020204" pitchFamily="34" charset="0"/>
              </a:rPr>
              <a:t> produkto kelias</a:t>
            </a:r>
          </a:p>
        </p:txBody>
      </p:sp>
    </p:spTree>
    <p:extLst>
      <p:ext uri="{BB962C8B-B14F-4D97-AF65-F5344CB8AC3E}">
        <p14:creationId xmlns:p14="http://schemas.microsoft.com/office/powerpoint/2010/main" val="2692709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BB1BC1F-AA5D-24C3-D3AA-B27E951E747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7A094B4-FA17-D53A-00A2-AC9C1606F49F}"/>
              </a:ext>
            </a:extLst>
          </p:cNvPr>
          <p:cNvSpPr txBox="1"/>
          <p:nvPr/>
        </p:nvSpPr>
        <p:spPr>
          <a:xfrm>
            <a:off x="1334364" y="4721033"/>
            <a:ext cx="6372722" cy="1077218"/>
          </a:xfrm>
          <a:prstGeom prst="rect">
            <a:avLst/>
          </a:prstGeom>
          <a:noFill/>
        </p:spPr>
        <p:txBody>
          <a:bodyPr wrap="square">
            <a:spAutoFit/>
          </a:bodyPr>
          <a:lstStyle/>
          <a:p>
            <a:pPr>
              <a:spcAft>
                <a:spcPts val="788"/>
              </a:spcAft>
              <a:defRPr sz="2100">
                <a:solidFill>
                  <a:srgbClr val="3C3C3C"/>
                </a:solidFill>
                <a:latin typeface="Times New Roman"/>
              </a:defRPr>
            </a:pPr>
            <a:r>
              <a:rPr lang="lt-LT" sz="1600" dirty="0">
                <a:latin typeface="Aptos Light" panose="020B0004020202020204" pitchFamily="34" charset="0"/>
              </a:rPr>
              <a:t>Kadangi mūsų veikla paremta natūraliomis augalinėmis žaliavomis, didžiausią dėmesį skiriame atsakingam išteklių naudojimui, darbuotojų kompetencijoms ir kokybės užtikrinimui. Šios sritys sudaro pagrindinius mūsų tvarumo prioritetus.</a:t>
            </a:r>
            <a:r>
              <a:rPr lang="en-US" sz="1600" dirty="0">
                <a:latin typeface="Aptos Light" panose="020B0004020202020204" pitchFamily="34" charset="0"/>
              </a:rPr>
              <a:t> </a:t>
            </a:r>
            <a:endParaRPr lang="lt-LT" sz="1600" dirty="0">
              <a:latin typeface="Aptos Light" panose="020B0004020202020204" pitchFamily="34" charset="0"/>
            </a:endParaRPr>
          </a:p>
        </p:txBody>
      </p:sp>
      <p:pic>
        <p:nvPicPr>
          <p:cNvPr id="9" name="Paveikslėlis 8">
            <a:extLst>
              <a:ext uri="{FF2B5EF4-FFF2-40B4-BE49-F238E27FC236}">
                <a16:creationId xmlns:a16="http://schemas.microsoft.com/office/drawing/2014/main" id="{CCCF6158-8FFC-C866-E65D-D76A9C6C5CC5}"/>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9AAA1794-FBBE-73C3-79B8-C6F25EE6F245}"/>
              </a:ext>
            </a:extLst>
          </p:cNvPr>
          <p:cNvSpPr txBox="1"/>
          <p:nvPr/>
        </p:nvSpPr>
        <p:spPr>
          <a:xfrm>
            <a:off x="1258164" y="563155"/>
            <a:ext cx="4572000"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ESG prioritetai</a:t>
            </a:r>
          </a:p>
        </p:txBody>
      </p:sp>
      <p:graphicFrame>
        <p:nvGraphicFramePr>
          <p:cNvPr id="3" name="Lentelė 2">
            <a:extLst>
              <a:ext uri="{FF2B5EF4-FFF2-40B4-BE49-F238E27FC236}">
                <a16:creationId xmlns:a16="http://schemas.microsoft.com/office/drawing/2014/main" id="{E127AE59-FA24-FA5F-C5EB-1B2F36A5DA31}"/>
              </a:ext>
            </a:extLst>
          </p:cNvPr>
          <p:cNvGraphicFramePr>
            <a:graphicFrameLocks noGrp="1"/>
          </p:cNvGraphicFramePr>
          <p:nvPr>
            <p:extLst>
              <p:ext uri="{D42A27DB-BD31-4B8C-83A1-F6EECF244321}">
                <p14:modId xmlns:p14="http://schemas.microsoft.com/office/powerpoint/2010/main" val="2835848687"/>
              </p:ext>
            </p:extLst>
          </p:nvPr>
        </p:nvGraphicFramePr>
        <p:xfrm>
          <a:off x="1334364" y="2335954"/>
          <a:ext cx="6172200" cy="2072640"/>
        </p:xfrm>
        <a:graphic>
          <a:graphicData uri="http://schemas.openxmlformats.org/drawingml/2006/table">
            <a:tbl>
              <a:tblPr>
                <a:tableStyleId>{5940675A-B579-460E-94D1-54222C63F5DA}</a:tableStyleId>
              </a:tblPr>
              <a:tblGrid>
                <a:gridCol w="3086100">
                  <a:extLst>
                    <a:ext uri="{9D8B030D-6E8A-4147-A177-3AD203B41FA5}">
                      <a16:colId xmlns:a16="http://schemas.microsoft.com/office/drawing/2014/main" val="4006552407"/>
                    </a:ext>
                  </a:extLst>
                </a:gridCol>
                <a:gridCol w="3086100">
                  <a:extLst>
                    <a:ext uri="{9D8B030D-6E8A-4147-A177-3AD203B41FA5}">
                      <a16:colId xmlns:a16="http://schemas.microsoft.com/office/drawing/2014/main" val="2743998783"/>
                    </a:ext>
                  </a:extLst>
                </a:gridCol>
              </a:tblGrid>
              <a:tr h="0">
                <a:tc>
                  <a:txBody>
                    <a:bodyPr/>
                    <a:lstStyle/>
                    <a:p>
                      <a:pPr>
                        <a:buNone/>
                      </a:pPr>
                      <a:r>
                        <a:rPr lang="lt-LT" sz="1600" b="1" dirty="0">
                          <a:latin typeface="Aptos Light" panose="020B0004020202020204" pitchFamily="34" charset="0"/>
                        </a:rPr>
                        <a:t>ESG sritis</a:t>
                      </a:r>
                    </a:p>
                  </a:txBody>
                  <a:tcPr anchor="ctr">
                    <a:lnR w="9525" cap="flat" cmpd="sng" algn="ctr">
                      <a:solidFill>
                        <a:schemeClr val="accent3">
                          <a:lumMod val="75000"/>
                        </a:schemeClr>
                      </a:solidFill>
                      <a:prstDash val="solid"/>
                      <a:round/>
                      <a:headEnd type="none" w="med" len="med"/>
                      <a:tailEnd type="none" w="med" len="med"/>
                    </a:lnR>
                    <a:lnB w="9525" cap="flat" cmpd="sng" algn="ctr">
                      <a:solidFill>
                        <a:schemeClr val="accent3">
                          <a:lumMod val="75000"/>
                        </a:schemeClr>
                      </a:solidFill>
                      <a:prstDash val="solid"/>
                      <a:round/>
                      <a:headEnd type="none" w="med" len="med"/>
                      <a:tailEnd type="none" w="med" len="med"/>
                    </a:lnB>
                  </a:tcPr>
                </a:tc>
                <a:tc>
                  <a:txBody>
                    <a:bodyPr/>
                    <a:lstStyle/>
                    <a:p>
                      <a:pPr>
                        <a:buNone/>
                      </a:pPr>
                      <a:r>
                        <a:rPr lang="lt-LT" sz="1600" b="1" dirty="0">
                          <a:latin typeface="Aptos Light" panose="020B0004020202020204" pitchFamily="34" charset="0"/>
                        </a:rPr>
                        <a:t>Mums svarbiausios temos</a:t>
                      </a:r>
                    </a:p>
                  </a:txBody>
                  <a:tcPr anchor="ctr">
                    <a:lnL w="9525" cap="flat" cmpd="sng" algn="ctr">
                      <a:solidFill>
                        <a:schemeClr val="accent3">
                          <a:lumMod val="75000"/>
                        </a:schemeClr>
                      </a:solidFill>
                      <a:prstDash val="solid"/>
                      <a:round/>
                      <a:headEnd type="none" w="med" len="med"/>
                      <a:tailEnd type="none" w="med" len="med"/>
                    </a:lnL>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4001152637"/>
                  </a:ext>
                </a:extLst>
              </a:tr>
              <a:tr h="0">
                <a:tc>
                  <a:txBody>
                    <a:bodyPr/>
                    <a:lstStyle/>
                    <a:p>
                      <a:pPr>
                        <a:buNone/>
                      </a:pPr>
                      <a:r>
                        <a:rPr lang="lt-LT" sz="1600" dirty="0">
                          <a:latin typeface="Aptos Light" panose="020B0004020202020204" pitchFamily="34" charset="0"/>
                        </a:rPr>
                        <a:t>Aplinka</a:t>
                      </a:r>
                    </a:p>
                  </a:txBody>
                  <a:tcPr anchor="ct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buNone/>
                      </a:pPr>
                      <a:r>
                        <a:rPr lang="lt-LT" sz="1600" dirty="0">
                          <a:latin typeface="Aptos Light" panose="020B0004020202020204" pitchFamily="34" charset="0"/>
                        </a:rPr>
                        <a:t>žaliavų kilmė, energija, pakuotės, atliekų mažinimas</a:t>
                      </a:r>
                    </a:p>
                  </a:txBody>
                  <a:tcPr anchor="ctr">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4101402696"/>
                  </a:ext>
                </a:extLst>
              </a:tr>
              <a:tr h="0">
                <a:tc>
                  <a:txBody>
                    <a:bodyPr/>
                    <a:lstStyle/>
                    <a:p>
                      <a:pPr>
                        <a:buNone/>
                      </a:pPr>
                      <a:r>
                        <a:rPr lang="lt-LT" sz="1600" dirty="0">
                          <a:latin typeface="Aptos Light" panose="020B0004020202020204" pitchFamily="34" charset="0"/>
                        </a:rPr>
                        <a:t>Socialinė atsakomybė</a:t>
                      </a:r>
                    </a:p>
                  </a:txBody>
                  <a:tcPr anchor="ct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buNone/>
                      </a:pPr>
                      <a:r>
                        <a:rPr lang="lt-LT" sz="1600" dirty="0">
                          <a:latin typeface="Aptos Light" panose="020B0004020202020204" pitchFamily="34" charset="0"/>
                        </a:rPr>
                        <a:t>darbuotojai, klientų edukacija, bendruomenė</a:t>
                      </a:r>
                    </a:p>
                  </a:txBody>
                  <a:tcPr anchor="ctr">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2264450425"/>
                  </a:ext>
                </a:extLst>
              </a:tr>
              <a:tr h="0">
                <a:tc>
                  <a:txBody>
                    <a:bodyPr/>
                    <a:lstStyle/>
                    <a:p>
                      <a:pPr>
                        <a:buNone/>
                      </a:pPr>
                      <a:r>
                        <a:rPr lang="lt-LT" sz="1600" dirty="0">
                          <a:latin typeface="Aptos Light" panose="020B0004020202020204" pitchFamily="34" charset="0"/>
                        </a:rPr>
                        <a:t>Valdysena</a:t>
                      </a:r>
                    </a:p>
                  </a:txBody>
                  <a:tcPr anchor="ct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tcPr>
                </a:tc>
                <a:tc>
                  <a:txBody>
                    <a:bodyPr/>
                    <a:lstStyle/>
                    <a:p>
                      <a:pPr>
                        <a:buNone/>
                      </a:pPr>
                      <a:r>
                        <a:rPr lang="lt-LT" sz="1600" dirty="0">
                          <a:latin typeface="Aptos Light" panose="020B0004020202020204" pitchFamily="34" charset="0"/>
                        </a:rPr>
                        <a:t>kokybė, skaidrumas, atsakingas valdymas</a:t>
                      </a:r>
                    </a:p>
                  </a:txBody>
                  <a:tcPr anchor="ctr">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tcPr>
                </a:tc>
                <a:extLst>
                  <a:ext uri="{0D108BD9-81ED-4DB2-BD59-A6C34878D82A}">
                    <a16:rowId xmlns:a16="http://schemas.microsoft.com/office/drawing/2014/main" val="2480139531"/>
                  </a:ext>
                </a:extLst>
              </a:tr>
            </a:tbl>
          </a:graphicData>
        </a:graphic>
      </p:graphicFrame>
      <p:sp>
        <p:nvSpPr>
          <p:cNvPr id="8" name="TextBox 7">
            <a:extLst>
              <a:ext uri="{FF2B5EF4-FFF2-40B4-BE49-F238E27FC236}">
                <a16:creationId xmlns:a16="http://schemas.microsoft.com/office/drawing/2014/main" id="{3080902F-AC39-2DC4-AF08-E5A6F8463F30}"/>
              </a:ext>
            </a:extLst>
          </p:cNvPr>
          <p:cNvSpPr txBox="1"/>
          <p:nvPr/>
        </p:nvSpPr>
        <p:spPr>
          <a:xfrm>
            <a:off x="1258164" y="1209354"/>
            <a:ext cx="6372722" cy="830997"/>
          </a:xfrm>
          <a:prstGeom prst="rect">
            <a:avLst/>
          </a:prstGeom>
          <a:noFill/>
        </p:spPr>
        <p:txBody>
          <a:bodyPr wrap="square">
            <a:spAutoFit/>
          </a:bodyPr>
          <a:lstStyle/>
          <a:p>
            <a:pPr>
              <a:spcAft>
                <a:spcPts val="788"/>
              </a:spcAft>
              <a:defRPr sz="2100">
                <a:solidFill>
                  <a:srgbClr val="3C3C3C"/>
                </a:solidFill>
                <a:latin typeface="Times New Roman"/>
              </a:defRPr>
            </a:pPr>
            <a:r>
              <a:rPr lang="lt-LT" sz="1600">
                <a:latin typeface="Aptos Light" panose="020B0004020202020204" pitchFamily="34" charset="0"/>
              </a:rPr>
              <a:t>ESG prioritetus pasirinkome įvertinę mūsų veiklos pobūdį, didžiausią poveikį aplinkai ir temas, kurios svarbiausios mūsų darbuotojams, klientams bei partneriams.</a:t>
            </a:r>
            <a:endParaRPr lang="lt-LT" sz="1600" dirty="0">
              <a:latin typeface="Aptos Light" panose="020B0004020202020204" pitchFamily="34" charset="0"/>
            </a:endParaRPr>
          </a:p>
        </p:txBody>
      </p:sp>
    </p:spTree>
    <p:extLst>
      <p:ext uri="{BB962C8B-B14F-4D97-AF65-F5344CB8AC3E}">
        <p14:creationId xmlns:p14="http://schemas.microsoft.com/office/powerpoint/2010/main" val="323249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30FA796-5A07-E8B5-7AFB-31DDBADAD23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857BD9D-C69E-967D-F3D2-0EC8F6E80110}"/>
              </a:ext>
            </a:extLst>
          </p:cNvPr>
          <p:cNvSpPr txBox="1"/>
          <p:nvPr/>
        </p:nvSpPr>
        <p:spPr>
          <a:xfrm>
            <a:off x="1156564" y="6040378"/>
            <a:ext cx="7361182" cy="553998"/>
          </a:xfrm>
          <a:prstGeom prst="rect">
            <a:avLst/>
          </a:prstGeom>
          <a:noFill/>
        </p:spPr>
        <p:txBody>
          <a:bodyPr wrap="none">
            <a:spAutoFit/>
          </a:bodyPr>
          <a:lstStyle/>
          <a:p>
            <a:pPr>
              <a:defRPr sz="1600" i="1">
                <a:solidFill>
                  <a:srgbClr val="5A785A"/>
                </a:solidFill>
              </a:defRPr>
            </a:pPr>
            <a:r>
              <a:rPr lang="lt-LT" sz="1600" dirty="0">
                <a:latin typeface="Aptos Light" panose="020B0004020202020204" pitchFamily="34" charset="0"/>
              </a:rPr>
              <a:t>Žmogaus organizmas geriausiai priima jo geografinėje aplinkoje augančius augalus.</a:t>
            </a:r>
            <a:endParaRPr lang="pt-BR" sz="1600" dirty="0">
              <a:latin typeface="Aptos Light" panose="020B0004020202020204" pitchFamily="34" charset="0"/>
            </a:endParaRPr>
          </a:p>
          <a:p>
            <a:pPr>
              <a:defRPr sz="1600" i="1">
                <a:solidFill>
                  <a:srgbClr val="5A785A"/>
                </a:solidFill>
              </a:defRPr>
            </a:pPr>
            <a:endParaRPr sz="1400" dirty="0">
              <a:latin typeface="Aptos Light" panose="020B0004020202020204" pitchFamily="34" charset="0"/>
            </a:endParaRPr>
          </a:p>
        </p:txBody>
      </p:sp>
      <p:sp>
        <p:nvSpPr>
          <p:cNvPr id="5" name="TextBox 4">
            <a:extLst>
              <a:ext uri="{FF2B5EF4-FFF2-40B4-BE49-F238E27FC236}">
                <a16:creationId xmlns:a16="http://schemas.microsoft.com/office/drawing/2014/main" id="{63FBA5B8-8546-4DAA-846D-171BBCA59C19}"/>
              </a:ext>
            </a:extLst>
          </p:cNvPr>
          <p:cNvSpPr txBox="1"/>
          <p:nvPr/>
        </p:nvSpPr>
        <p:spPr>
          <a:xfrm>
            <a:off x="1241228" y="1854617"/>
            <a:ext cx="4389103" cy="3990836"/>
          </a:xfrm>
          <a:prstGeom prst="rect">
            <a:avLst/>
          </a:prstGeom>
          <a:noFill/>
        </p:spPr>
        <p:txBody>
          <a:bodyPr wrap="square">
            <a:spAutoFit/>
          </a:bodyPr>
          <a:lstStyle/>
          <a:p>
            <a:pPr>
              <a:spcAft>
                <a:spcPts val="788"/>
              </a:spcAft>
              <a:defRPr sz="2100">
                <a:solidFill>
                  <a:srgbClr val="3C3C3C"/>
                </a:solidFill>
                <a:latin typeface="Times New Roman"/>
              </a:defRPr>
            </a:pPr>
            <a:r>
              <a:rPr lang="lt-LT" sz="1600" dirty="0">
                <a:latin typeface="Aptos Light" panose="020B0004020202020204" pitchFamily="34" charset="0"/>
              </a:rPr>
              <a:t>Natūralioje kosmetikoje žaliava nėra tik viena iš sudedamųjų dalių. Ji nulemia produkto savybes, kvapą, stabilumą ir galutinę kokybę. Todėl mūsų darbas prasideda gerokai anksčiau nei gamyba – nuo žmonių, kurie augina, renka ir tiekia augalus.</a:t>
            </a:r>
          </a:p>
          <a:p>
            <a:pPr>
              <a:spcAft>
                <a:spcPts val="788"/>
              </a:spcAft>
              <a:defRPr sz="2100">
                <a:solidFill>
                  <a:srgbClr val="3C3C3C"/>
                </a:solidFill>
                <a:latin typeface="Times New Roman"/>
              </a:defRPr>
            </a:pPr>
            <a:r>
              <a:rPr lang="lt-LT" sz="1600" dirty="0">
                <a:latin typeface="Aptos Light" panose="020B0004020202020204" pitchFamily="34" charset="0"/>
              </a:rPr>
              <a:t>Renkamės ilgalaikes partnerystes su tiekėjais, kurių požiūris į kokybę artimas mūsų vertybėms. Vertiname ne tik analizės sertifikatus ar techninius parametrus, bet ir žaliavos kilmę, jos atsekamumą, surinkimo laiką, laikymo sąlygas bei nuoseklumą tarp partijų.</a:t>
            </a:r>
          </a:p>
          <a:p>
            <a:pPr>
              <a:spcAft>
                <a:spcPts val="788"/>
              </a:spcAft>
              <a:defRPr sz="2100">
                <a:solidFill>
                  <a:srgbClr val="3C3C3C"/>
                </a:solidFill>
                <a:latin typeface="Times New Roman"/>
              </a:defRPr>
            </a:pPr>
            <a:r>
              <a:rPr lang="lt-LT" sz="1600" dirty="0">
                <a:latin typeface="Aptos Light" panose="020B0004020202020204" pitchFamily="34" charset="0"/>
              </a:rPr>
              <a:t>Dalį augalų distiliuojame patys. Tai leidžia geriau suprasti augalo ciklą ir priimti sprendimus remiantis ne vien dokumentais, bet ir praktine patirtimi.</a:t>
            </a:r>
          </a:p>
        </p:txBody>
      </p:sp>
      <p:pic>
        <p:nvPicPr>
          <p:cNvPr id="9" name="Paveikslėlis 8">
            <a:extLst>
              <a:ext uri="{FF2B5EF4-FFF2-40B4-BE49-F238E27FC236}">
                <a16:creationId xmlns:a16="http://schemas.microsoft.com/office/drawing/2014/main" id="{D3D5F16D-BAD9-1416-C2A4-785F8C64BE4B}"/>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67405874-0980-505E-74B7-4BFF846992A7}"/>
              </a:ext>
            </a:extLst>
          </p:cNvPr>
          <p:cNvSpPr txBox="1"/>
          <p:nvPr/>
        </p:nvSpPr>
        <p:spPr>
          <a:xfrm>
            <a:off x="1241228" y="1432458"/>
            <a:ext cx="4572000"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Žaliava prasideda nuo pasitikėjimo</a:t>
            </a:r>
          </a:p>
        </p:txBody>
      </p:sp>
      <p:graphicFrame>
        <p:nvGraphicFramePr>
          <p:cNvPr id="2" name="Lentelė 1">
            <a:extLst>
              <a:ext uri="{FF2B5EF4-FFF2-40B4-BE49-F238E27FC236}">
                <a16:creationId xmlns:a16="http://schemas.microsoft.com/office/drawing/2014/main" id="{5297C00D-5B1B-09BB-740F-F597D9C727F2}"/>
              </a:ext>
            </a:extLst>
          </p:cNvPr>
          <p:cNvGraphicFramePr>
            <a:graphicFrameLocks noGrp="1"/>
          </p:cNvGraphicFramePr>
          <p:nvPr>
            <p:extLst>
              <p:ext uri="{D42A27DB-BD31-4B8C-83A1-F6EECF244321}">
                <p14:modId xmlns:p14="http://schemas.microsoft.com/office/powerpoint/2010/main" val="2129621998"/>
              </p:ext>
            </p:extLst>
          </p:nvPr>
        </p:nvGraphicFramePr>
        <p:xfrm>
          <a:off x="5630331" y="1832568"/>
          <a:ext cx="2544840" cy="3872635"/>
        </p:xfrm>
        <a:graphic>
          <a:graphicData uri="http://schemas.openxmlformats.org/drawingml/2006/table">
            <a:tbl>
              <a:tblPr firstRow="1" bandRow="1">
                <a:tableStyleId>{5940675A-B579-460E-94D1-54222C63F5DA}</a:tableStyleId>
              </a:tblPr>
              <a:tblGrid>
                <a:gridCol w="1272420">
                  <a:extLst>
                    <a:ext uri="{9D8B030D-6E8A-4147-A177-3AD203B41FA5}">
                      <a16:colId xmlns:a16="http://schemas.microsoft.com/office/drawing/2014/main" val="2705948241"/>
                    </a:ext>
                  </a:extLst>
                </a:gridCol>
                <a:gridCol w="1272420">
                  <a:extLst>
                    <a:ext uri="{9D8B030D-6E8A-4147-A177-3AD203B41FA5}">
                      <a16:colId xmlns:a16="http://schemas.microsoft.com/office/drawing/2014/main" val="1976390230"/>
                    </a:ext>
                  </a:extLst>
                </a:gridCol>
              </a:tblGrid>
              <a:tr h="649375">
                <a:tc>
                  <a:txBody>
                    <a:bodyPr/>
                    <a:lstStyle/>
                    <a:p>
                      <a:r>
                        <a:rPr lang="lt-LT" sz="1050" dirty="0">
                          <a:latin typeface="Aptos Light" panose="020B0004020202020204" pitchFamily="34" charset="0"/>
                        </a:rPr>
                        <a:t>Žaliavų kilmė</a:t>
                      </a:r>
                    </a:p>
                  </a:txBody>
                  <a:tcPr>
                    <a:lnR w="9525" cap="flat" cmpd="sng" algn="ctr">
                      <a:solidFill>
                        <a:schemeClr val="accent3">
                          <a:lumMod val="75000"/>
                        </a:schemeClr>
                      </a:solidFill>
                      <a:prstDash val="solid"/>
                      <a:round/>
                      <a:headEnd type="none" w="med" len="med"/>
                      <a:tailEnd type="none" w="med" len="med"/>
                    </a:lnR>
                    <a:lnB w="9525" cap="flat" cmpd="sng" algn="ctr">
                      <a:solidFill>
                        <a:schemeClr val="accent3">
                          <a:lumMod val="75000"/>
                        </a:schemeClr>
                      </a:solidFill>
                      <a:prstDash val="solid"/>
                      <a:round/>
                      <a:headEnd type="none" w="med" len="med"/>
                      <a:tailEnd type="none" w="med" len="med"/>
                    </a:lnB>
                    <a:noFill/>
                  </a:tcPr>
                </a:tc>
                <a:tc>
                  <a:txBody>
                    <a:bodyPr/>
                    <a:lstStyle/>
                    <a:p>
                      <a:r>
                        <a:rPr lang="lt-LT" sz="1050" dirty="0">
                          <a:latin typeface="Aptos Light" panose="020B0004020202020204" pitchFamily="34" charset="0"/>
                        </a:rPr>
                        <a:t>Europa</a:t>
                      </a:r>
                    </a:p>
                    <a:p>
                      <a:r>
                        <a:rPr lang="lt-LT" sz="1050" b="1" dirty="0">
                          <a:latin typeface="Aptos Light" panose="020B0004020202020204" pitchFamily="34" charset="0"/>
                        </a:rPr>
                        <a:t>Lietuva</a:t>
                      </a:r>
                    </a:p>
                    <a:p>
                      <a:r>
                        <a:rPr lang="lt-LT" sz="1050" dirty="0">
                          <a:latin typeface="Aptos Light" panose="020B0004020202020204" pitchFamily="34" charset="0"/>
                        </a:rPr>
                        <a:t>Kitos šalys</a:t>
                      </a:r>
                    </a:p>
                  </a:txBody>
                  <a:tcPr>
                    <a:lnL w="9525" cap="flat" cmpd="sng" algn="ctr">
                      <a:solidFill>
                        <a:schemeClr val="accent3">
                          <a:lumMod val="75000"/>
                        </a:schemeClr>
                      </a:solidFill>
                      <a:prstDash val="solid"/>
                      <a:round/>
                      <a:headEnd type="none" w="med" len="med"/>
                      <a:tailEnd type="none" w="med" len="med"/>
                    </a:lnL>
                    <a:lnB w="9525" cap="flat" cmpd="sng" algn="ctr">
                      <a:solidFill>
                        <a:schemeClr val="accent3">
                          <a:lumMod val="75000"/>
                        </a:schemeClr>
                      </a:solidFill>
                      <a:prstDash val="solid"/>
                      <a:round/>
                      <a:headEnd type="none" w="med" len="med"/>
                      <a:tailEnd type="none" w="med" len="med"/>
                    </a:lnB>
                    <a:noFill/>
                  </a:tcPr>
                </a:tc>
                <a:extLst>
                  <a:ext uri="{0D108BD9-81ED-4DB2-BD59-A6C34878D82A}">
                    <a16:rowId xmlns:a16="http://schemas.microsoft.com/office/drawing/2014/main" val="2761488983"/>
                  </a:ext>
                </a:extLst>
              </a:tr>
              <a:tr h="1499457">
                <a:tc>
                  <a:txBody>
                    <a:bodyPr/>
                    <a:lstStyle/>
                    <a:p>
                      <a:r>
                        <a:rPr lang="en-US" sz="1050" dirty="0" err="1">
                          <a:latin typeface="Aptos Light" panose="020B0004020202020204" pitchFamily="34" charset="0"/>
                        </a:rPr>
                        <a:t>Tiek</a:t>
                      </a:r>
                      <a:r>
                        <a:rPr lang="lt-LT" sz="1050" dirty="0">
                          <a:latin typeface="Aptos Light" panose="020B0004020202020204" pitchFamily="34" charset="0"/>
                        </a:rPr>
                        <a:t>ėjų tipai</a:t>
                      </a:r>
                    </a:p>
                  </a:txBody>
                  <a:tcP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r>
                        <a:rPr lang="lt-LT" sz="1050" dirty="0">
                          <a:latin typeface="Aptos Light" panose="020B0004020202020204" pitchFamily="34" charset="0"/>
                        </a:rPr>
                        <a:t>Mūsų tiekėjai – ekologiniai ir šeimos ūkiai, laukinių augalų rinkėjai bei ilgametę patirtį turintys augalinių žaliavų augintojai ir distiliuotojai.</a:t>
                      </a:r>
                    </a:p>
                  </a:txBody>
                  <a:tcPr>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extLst>
                  <a:ext uri="{0D108BD9-81ED-4DB2-BD59-A6C34878D82A}">
                    <a16:rowId xmlns:a16="http://schemas.microsoft.com/office/drawing/2014/main" val="127434243"/>
                  </a:ext>
                </a:extLst>
              </a:tr>
              <a:tr h="811334">
                <a:tc>
                  <a:txBody>
                    <a:bodyPr/>
                    <a:lstStyle/>
                    <a:p>
                      <a:r>
                        <a:rPr lang="lt-LT" sz="1050" dirty="0">
                          <a:latin typeface="Aptos Light" panose="020B0004020202020204" pitchFamily="34" charset="0"/>
                        </a:rPr>
                        <a:t>Nuosavos distiliacijos plėtra</a:t>
                      </a:r>
                    </a:p>
                  </a:txBody>
                  <a:tcP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noFill/>
                  </a:tcPr>
                </a:tc>
                <a:tc>
                  <a:txBody>
                    <a:bodyPr/>
                    <a:lstStyle/>
                    <a:p>
                      <a:r>
                        <a:rPr lang="lt-LT" sz="1050" dirty="0">
                          <a:latin typeface="Aptos Light" panose="020B0004020202020204" pitchFamily="34" charset="0"/>
                        </a:rPr>
                        <a:t>2025 m. pradėjome distiliuoti </a:t>
                      </a:r>
                      <a:r>
                        <a:rPr lang="lt-LT" sz="1050" dirty="0" err="1">
                          <a:latin typeface="Aptos Light" panose="020B0004020202020204" pitchFamily="34" charset="0"/>
                        </a:rPr>
                        <a:t>frankincenso</a:t>
                      </a:r>
                      <a:r>
                        <a:rPr lang="lt-LT" sz="1050" dirty="0">
                          <a:latin typeface="Aptos Light" panose="020B0004020202020204" pitchFamily="34" charset="0"/>
                        </a:rPr>
                        <a:t> dervą ir iš Lietuvoje užaugintų levandų </a:t>
                      </a:r>
                      <a:r>
                        <a:rPr lang="lt-LT" sz="1050" dirty="0" err="1">
                          <a:latin typeface="Aptos Light" panose="020B0004020202020204" pitchFamily="34" charset="0"/>
                        </a:rPr>
                        <a:t>hidrolato</a:t>
                      </a:r>
                      <a:r>
                        <a:rPr lang="lt-LT" sz="1050" dirty="0">
                          <a:latin typeface="Aptos Light" panose="020B0004020202020204" pitchFamily="34" charset="0"/>
                        </a:rPr>
                        <a:t> surinkome nuosavą eterinį aliejų.</a:t>
                      </a:r>
                    </a:p>
                  </a:txBody>
                  <a:tcPr>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noFill/>
                  </a:tcPr>
                </a:tc>
                <a:extLst>
                  <a:ext uri="{0D108BD9-81ED-4DB2-BD59-A6C34878D82A}">
                    <a16:rowId xmlns:a16="http://schemas.microsoft.com/office/drawing/2014/main" val="1166045796"/>
                  </a:ext>
                </a:extLst>
              </a:tr>
            </a:tbl>
          </a:graphicData>
        </a:graphic>
      </p:graphicFrame>
      <p:sp>
        <p:nvSpPr>
          <p:cNvPr id="7" name="TextBox 6">
            <a:extLst>
              <a:ext uri="{FF2B5EF4-FFF2-40B4-BE49-F238E27FC236}">
                <a16:creationId xmlns:a16="http://schemas.microsoft.com/office/drawing/2014/main" id="{65048F06-773B-777A-6521-234BF7E4DD65}"/>
              </a:ext>
            </a:extLst>
          </p:cNvPr>
          <p:cNvSpPr txBox="1"/>
          <p:nvPr/>
        </p:nvSpPr>
        <p:spPr>
          <a:xfrm>
            <a:off x="1241228" y="504483"/>
            <a:ext cx="4572000"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APLINKOSAUGA</a:t>
            </a:r>
          </a:p>
        </p:txBody>
      </p:sp>
    </p:spTree>
    <p:extLst>
      <p:ext uri="{BB962C8B-B14F-4D97-AF65-F5344CB8AC3E}">
        <p14:creationId xmlns:p14="http://schemas.microsoft.com/office/powerpoint/2010/main" val="2556572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72DACD4-9311-DBFE-07EA-367CC4E03CC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3B2606A-8505-62AD-48DF-94C5D2FAF62B}"/>
              </a:ext>
            </a:extLst>
          </p:cNvPr>
          <p:cNvSpPr txBox="1"/>
          <p:nvPr/>
        </p:nvSpPr>
        <p:spPr>
          <a:xfrm>
            <a:off x="3332497" y="6003459"/>
            <a:ext cx="4837927" cy="553998"/>
          </a:xfrm>
          <a:prstGeom prst="rect">
            <a:avLst/>
          </a:prstGeom>
          <a:noFill/>
        </p:spPr>
        <p:txBody>
          <a:bodyPr wrap="none">
            <a:spAutoFit/>
          </a:bodyPr>
          <a:lstStyle/>
          <a:p>
            <a:pPr>
              <a:defRPr sz="1600" i="1">
                <a:solidFill>
                  <a:srgbClr val="5A785A"/>
                </a:solidFill>
              </a:defRPr>
            </a:pPr>
            <a:r>
              <a:rPr lang="lt-LT" sz="1600" dirty="0">
                <a:latin typeface="Aptos Light" panose="020B0004020202020204" pitchFamily="34" charset="0"/>
              </a:rPr>
              <a:t>Kokybė prasideda ten, kur smalsumą papildo mokslas.</a:t>
            </a:r>
            <a:endParaRPr lang="pt-BR" sz="1600" dirty="0">
              <a:latin typeface="Aptos Light" panose="020B0004020202020204" pitchFamily="34" charset="0"/>
            </a:endParaRPr>
          </a:p>
          <a:p>
            <a:pPr>
              <a:defRPr sz="1600" i="1">
                <a:solidFill>
                  <a:srgbClr val="5A785A"/>
                </a:solidFill>
              </a:defRPr>
            </a:pPr>
            <a:endParaRPr sz="1400" dirty="0">
              <a:latin typeface="Aptos Light" panose="020B0004020202020204" pitchFamily="34" charset="0"/>
            </a:endParaRPr>
          </a:p>
        </p:txBody>
      </p:sp>
      <p:sp>
        <p:nvSpPr>
          <p:cNvPr id="5" name="TextBox 4">
            <a:extLst>
              <a:ext uri="{FF2B5EF4-FFF2-40B4-BE49-F238E27FC236}">
                <a16:creationId xmlns:a16="http://schemas.microsoft.com/office/drawing/2014/main" id="{C56AED13-BAFF-954E-E885-C1D3AAA0F7FF}"/>
              </a:ext>
            </a:extLst>
          </p:cNvPr>
          <p:cNvSpPr txBox="1"/>
          <p:nvPr/>
        </p:nvSpPr>
        <p:spPr>
          <a:xfrm>
            <a:off x="1334364" y="1854617"/>
            <a:ext cx="5980836" cy="4237057"/>
          </a:xfrm>
          <a:prstGeom prst="rect">
            <a:avLst/>
          </a:prstGeom>
          <a:noFill/>
        </p:spPr>
        <p:txBody>
          <a:bodyPr wrap="square">
            <a:spAutoFit/>
          </a:bodyPr>
          <a:lstStyle/>
          <a:p>
            <a:pPr>
              <a:spcAft>
                <a:spcPts val="788"/>
              </a:spcAft>
              <a:defRPr sz="2100">
                <a:solidFill>
                  <a:srgbClr val="3C3C3C"/>
                </a:solidFill>
                <a:latin typeface="Times New Roman"/>
              </a:defRPr>
            </a:pPr>
            <a:r>
              <a:rPr lang="lt-LT" sz="1600" dirty="0">
                <a:latin typeface="Aptos Light" panose="020B0004020202020204" pitchFamily="34" charset="0"/>
              </a:rPr>
              <a:t>Nuosava laboratorija yra viena svarbiausių Kvapų namų kompetencijų, leidžianti užtikrinti viso produkto kūrimo proceso kokybę – nuo žaliavų vertinimo ir receptūrų kūrimo iki galutinio produkto stabilumo bei saugos įvertinimo. Dirbdami su natūraliomis augalinės kilmės žaliavomis suprantame, kad kiekviena jų partija yra unikali. Toks individualus požiūris leidžia išlaikyti aukštą produktų kokybę, efektyviau panaudoti žaliavas ir mažinti gamybos nuostolius. </a:t>
            </a:r>
          </a:p>
          <a:p>
            <a:pPr>
              <a:spcAft>
                <a:spcPts val="788"/>
              </a:spcAft>
              <a:defRPr sz="2100">
                <a:solidFill>
                  <a:srgbClr val="3C3C3C"/>
                </a:solidFill>
                <a:latin typeface="Times New Roman"/>
              </a:defRPr>
            </a:pPr>
            <a:r>
              <a:rPr lang="lt-LT" sz="1600" dirty="0">
                <a:latin typeface="Aptos Light" panose="020B0004020202020204" pitchFamily="34" charset="0"/>
              </a:rPr>
              <a:t>Per pastaruosius metus atlikome ne vieną nepriklausomą Lietuvos rinkoje parduodamų eterinių aliejų </a:t>
            </a:r>
            <a:r>
              <a:rPr lang="lt-LT" sz="1600" dirty="0">
                <a:latin typeface="Aptos Light" panose="020B0004020202020204" pitchFamily="34" charset="0"/>
                <a:hlinkClick r:id="rId3"/>
              </a:rPr>
              <a:t>kokybės tyrimą, </a:t>
            </a:r>
            <a:r>
              <a:rPr lang="lt-LT" sz="1600" dirty="0">
                <a:latin typeface="Aptos Light" panose="020B0004020202020204" pitchFamily="34" charset="0"/>
              </a:rPr>
              <a:t>kurių rezultatai tapo viešai prieinami.</a:t>
            </a:r>
          </a:p>
          <a:p>
            <a:pPr>
              <a:spcAft>
                <a:spcPts val="788"/>
              </a:spcAft>
              <a:defRPr sz="2100">
                <a:solidFill>
                  <a:srgbClr val="3C3C3C"/>
                </a:solidFill>
                <a:latin typeface="Times New Roman"/>
              </a:defRPr>
            </a:pPr>
            <a:r>
              <a:rPr lang="lt-LT" sz="1600" dirty="0">
                <a:latin typeface="Aptos Light" panose="020B0004020202020204" pitchFamily="34" charset="0"/>
              </a:rPr>
              <a:t>Nuolat plečiame žinias apie augalus ir jų savybes – mokomės iš ilgamečių partnerių, mokslinių tyrimų, savo praktikos. Šios žinios tampa pagrindu kuriant naujas receptūras, tobulinant esamus produktus ir priimant atsakingus sprendimus visame gamybos procese.</a:t>
            </a:r>
          </a:p>
        </p:txBody>
      </p:sp>
      <p:pic>
        <p:nvPicPr>
          <p:cNvPr id="9" name="Paveikslėlis 8">
            <a:extLst>
              <a:ext uri="{FF2B5EF4-FFF2-40B4-BE49-F238E27FC236}">
                <a16:creationId xmlns:a16="http://schemas.microsoft.com/office/drawing/2014/main" id="{4C8715C8-23BB-FDE4-C81C-2EB097EDEC85}"/>
              </a:ext>
            </a:extLst>
          </p:cNvPr>
          <p:cNvPicPr>
            <a:picLocks noChangeAspect="1"/>
          </p:cNvPicPr>
          <p:nvPr/>
        </p:nvPicPr>
        <p:blipFill>
          <a:blip r:embed="rId4"/>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A5315745-DB44-447D-29A6-130F92AD78CC}"/>
              </a:ext>
            </a:extLst>
          </p:cNvPr>
          <p:cNvSpPr txBox="1"/>
          <p:nvPr/>
        </p:nvSpPr>
        <p:spPr>
          <a:xfrm>
            <a:off x="1334364" y="1454507"/>
            <a:ext cx="5041036"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Laboratorija– atsakingų sprendimų pagrindas</a:t>
            </a:r>
          </a:p>
        </p:txBody>
      </p:sp>
    </p:spTree>
    <p:extLst>
      <p:ext uri="{BB962C8B-B14F-4D97-AF65-F5344CB8AC3E}">
        <p14:creationId xmlns:p14="http://schemas.microsoft.com/office/powerpoint/2010/main" val="2877274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00F8979-440A-E0DA-3A26-AE1CFF5A217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F96E0B1-1562-03E8-E0FB-FC9695E13FBE}"/>
              </a:ext>
            </a:extLst>
          </p:cNvPr>
          <p:cNvSpPr txBox="1"/>
          <p:nvPr/>
        </p:nvSpPr>
        <p:spPr>
          <a:xfrm>
            <a:off x="4128364" y="6003459"/>
            <a:ext cx="4153573" cy="338554"/>
          </a:xfrm>
          <a:prstGeom prst="rect">
            <a:avLst/>
          </a:prstGeom>
          <a:noFill/>
        </p:spPr>
        <p:txBody>
          <a:bodyPr wrap="none">
            <a:spAutoFit/>
          </a:bodyPr>
          <a:lstStyle/>
          <a:p>
            <a:pPr>
              <a:defRPr sz="1600" i="1">
                <a:solidFill>
                  <a:srgbClr val="5A785A"/>
                </a:solidFill>
              </a:defRPr>
            </a:pPr>
            <a:r>
              <a:rPr lang="pt-BR" sz="1600" dirty="0">
                <a:latin typeface="Aptos Light" panose="020B0004020202020204" pitchFamily="34" charset="0"/>
              </a:rPr>
              <a:t>Kiekviena panaudota žaliava – pagarba gamtai.</a:t>
            </a:r>
            <a:endParaRPr sz="1400" dirty="0">
              <a:latin typeface="Aptos Light" panose="020B0004020202020204" pitchFamily="34" charset="0"/>
            </a:endParaRPr>
          </a:p>
        </p:txBody>
      </p:sp>
      <p:sp>
        <p:nvSpPr>
          <p:cNvPr id="5" name="TextBox 4">
            <a:extLst>
              <a:ext uri="{FF2B5EF4-FFF2-40B4-BE49-F238E27FC236}">
                <a16:creationId xmlns:a16="http://schemas.microsoft.com/office/drawing/2014/main" id="{2EAAC482-C0B2-952B-13F2-A81C50524275}"/>
              </a:ext>
            </a:extLst>
          </p:cNvPr>
          <p:cNvSpPr txBox="1"/>
          <p:nvPr/>
        </p:nvSpPr>
        <p:spPr>
          <a:xfrm>
            <a:off x="1334363" y="1854617"/>
            <a:ext cx="6404169" cy="3149580"/>
          </a:xfrm>
          <a:prstGeom prst="rect">
            <a:avLst/>
          </a:prstGeom>
          <a:noFill/>
        </p:spPr>
        <p:txBody>
          <a:bodyPr wrap="square">
            <a:spAutoFit/>
          </a:bodyPr>
          <a:lstStyle/>
          <a:p>
            <a:pPr>
              <a:spcAft>
                <a:spcPts val="788"/>
              </a:spcAft>
              <a:defRPr sz="2100">
                <a:solidFill>
                  <a:srgbClr val="3C3C3C"/>
                </a:solidFill>
                <a:latin typeface="Times New Roman"/>
              </a:defRPr>
            </a:pPr>
            <a:r>
              <a:rPr lang="lt-LT" sz="1600" dirty="0">
                <a:latin typeface="Aptos Light" panose="020B0004020202020204" pitchFamily="34" charset="0"/>
              </a:rPr>
              <a:t>Gamybos procesus planuojame siekdami kuo efektyviau panaudoti žaliavas, energiją ir kitus išteklius. Tačiau, dirbdami su natūraliomis augalinės kilmės žaliavomis, esame neatsiejami nuo gamtos ciklų ir sezoniškumo. Derliaus laikas, augalų savybės ir natūralūs jų svyravimai reikalauja lankstumo, todėl gamybą planuojame atsakingai, derindami efektyvumą su pagarba natūraliems procesams.</a:t>
            </a:r>
          </a:p>
          <a:p>
            <a:pPr>
              <a:spcAft>
                <a:spcPts val="788"/>
              </a:spcAft>
              <a:defRPr sz="2100">
                <a:solidFill>
                  <a:srgbClr val="3C3C3C"/>
                </a:solidFill>
                <a:latin typeface="Times New Roman"/>
              </a:defRPr>
            </a:pPr>
            <a:r>
              <a:rPr lang="lt-LT" sz="1600" dirty="0">
                <a:latin typeface="Aptos Light" panose="020B0004020202020204" pitchFamily="34" charset="0"/>
              </a:rPr>
              <a:t>Vienas svarbiausių mūsų veiklos rodiklių – minimalus dėl galiojimo termino nebepanaudojamų žaliavų ir nerealizuojamos produkcijos kiekis. Mūsų požiūriu, kiekviena laiku panaudota žaliava ir kiekvienas išvengtas produkcijos nurašymas reiškia ne tik ekonominę, bet ir aplinkosauginę naudą. Todėl efektyvus gamybos planavimas yra viena svarbiausių tvarios veiklos prielaidų.</a:t>
            </a:r>
          </a:p>
        </p:txBody>
      </p:sp>
      <p:pic>
        <p:nvPicPr>
          <p:cNvPr id="9" name="Paveikslėlis 8">
            <a:extLst>
              <a:ext uri="{FF2B5EF4-FFF2-40B4-BE49-F238E27FC236}">
                <a16:creationId xmlns:a16="http://schemas.microsoft.com/office/drawing/2014/main" id="{0A447B6D-B05E-0F8B-3364-023972385732}"/>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F5B9E3FA-87C6-E7CE-3848-132A748E94F0}"/>
              </a:ext>
            </a:extLst>
          </p:cNvPr>
          <p:cNvSpPr txBox="1"/>
          <p:nvPr/>
        </p:nvSpPr>
        <p:spPr>
          <a:xfrm>
            <a:off x="1334364" y="1454507"/>
            <a:ext cx="5041036" cy="400110"/>
          </a:xfrm>
          <a:prstGeom prst="rect">
            <a:avLst/>
          </a:prstGeom>
          <a:noFill/>
        </p:spPr>
        <p:txBody>
          <a:bodyPr wrap="square">
            <a:spAutoFit/>
          </a:bodyPr>
          <a:lstStyle/>
          <a:p>
            <a:pPr>
              <a:defRPr sz="2800" b="1">
                <a:solidFill>
                  <a:srgbClr val="264E38"/>
                </a:solidFill>
              </a:defRPr>
            </a:pPr>
            <a:r>
              <a:rPr lang="lt-LT" sz="2000">
                <a:latin typeface="Aptos Light" panose="020B0004020202020204" pitchFamily="34" charset="0"/>
              </a:rPr>
              <a:t>Gamyba – pagarba kiekvienam ištekliui</a:t>
            </a:r>
            <a:endParaRPr lang="lt-LT" sz="2000" dirty="0">
              <a:latin typeface="Aptos Light" panose="020B0004020202020204" pitchFamily="34" charset="0"/>
            </a:endParaRPr>
          </a:p>
        </p:txBody>
      </p:sp>
    </p:spTree>
    <p:extLst>
      <p:ext uri="{BB962C8B-B14F-4D97-AF65-F5344CB8AC3E}">
        <p14:creationId xmlns:p14="http://schemas.microsoft.com/office/powerpoint/2010/main" val="3340883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07136C8-66CD-BD15-5599-6F5D6C1E213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CE88121-447E-7592-C9F5-7902284D5489}"/>
              </a:ext>
            </a:extLst>
          </p:cNvPr>
          <p:cNvSpPr txBox="1"/>
          <p:nvPr/>
        </p:nvSpPr>
        <p:spPr>
          <a:xfrm>
            <a:off x="3857431" y="6003459"/>
            <a:ext cx="4597221" cy="338554"/>
          </a:xfrm>
          <a:prstGeom prst="rect">
            <a:avLst/>
          </a:prstGeom>
          <a:noFill/>
        </p:spPr>
        <p:txBody>
          <a:bodyPr wrap="none">
            <a:spAutoFit/>
          </a:bodyPr>
          <a:lstStyle/>
          <a:p>
            <a:pPr>
              <a:defRPr sz="1600" i="1">
                <a:solidFill>
                  <a:srgbClr val="5A785A"/>
                </a:solidFill>
              </a:defRPr>
            </a:pPr>
            <a:r>
              <a:rPr lang="lt-LT" sz="1600" dirty="0">
                <a:latin typeface="Aptos Light" panose="020B0004020202020204" pitchFamily="34" charset="0"/>
              </a:rPr>
              <a:t>Pakuotė turi saugoti produktą, o sprendimas – ateitį.</a:t>
            </a:r>
            <a:endParaRPr sz="1600" dirty="0">
              <a:latin typeface="Aptos Light" panose="020B0004020202020204" pitchFamily="34" charset="0"/>
            </a:endParaRPr>
          </a:p>
        </p:txBody>
      </p:sp>
      <p:sp>
        <p:nvSpPr>
          <p:cNvPr id="5" name="TextBox 4">
            <a:extLst>
              <a:ext uri="{FF2B5EF4-FFF2-40B4-BE49-F238E27FC236}">
                <a16:creationId xmlns:a16="http://schemas.microsoft.com/office/drawing/2014/main" id="{7986B4AF-54A2-E40C-CEF4-366661B67C64}"/>
              </a:ext>
            </a:extLst>
          </p:cNvPr>
          <p:cNvSpPr txBox="1"/>
          <p:nvPr/>
        </p:nvSpPr>
        <p:spPr>
          <a:xfrm>
            <a:off x="1334363" y="1854617"/>
            <a:ext cx="6404169" cy="3744615"/>
          </a:xfrm>
          <a:prstGeom prst="rect">
            <a:avLst/>
          </a:prstGeom>
          <a:noFill/>
        </p:spPr>
        <p:txBody>
          <a:bodyPr wrap="square">
            <a:spAutoFit/>
          </a:bodyPr>
          <a:lstStyle/>
          <a:p>
            <a:pPr>
              <a:spcAft>
                <a:spcPts val="788"/>
              </a:spcAft>
              <a:defRPr sz="2100">
                <a:solidFill>
                  <a:srgbClr val="3C3C3C"/>
                </a:solidFill>
                <a:latin typeface="Times New Roman"/>
              </a:defRPr>
            </a:pPr>
            <a:r>
              <a:rPr lang="lt-LT" sz="1600" dirty="0">
                <a:latin typeface="Aptos Light" panose="020B0004020202020204" pitchFamily="34" charset="0"/>
              </a:rPr>
              <a:t>Pakuotę vertiname kaip svarbią produkto kokybės ir tvarumo dalį. Didžiajai daliai produktų renkamės stiklo tarą, kuri padeda išsaugoti produkto stabilumą ir apsaugo jį nuo sąlyčio su plastiku. Nors stiklas yra sunkesnis, tikime, kad produkto kokybė ir sauga yra neatsiejama tvarumo dalis. </a:t>
            </a:r>
          </a:p>
          <a:p>
            <a:pPr>
              <a:spcAft>
                <a:spcPts val="788"/>
              </a:spcAft>
              <a:defRPr sz="2100">
                <a:solidFill>
                  <a:srgbClr val="3C3C3C"/>
                </a:solidFill>
                <a:latin typeface="Times New Roman"/>
              </a:defRPr>
            </a:pPr>
            <a:r>
              <a:rPr lang="lt-LT" sz="1600" dirty="0">
                <a:latin typeface="Aptos Light" panose="020B0004020202020204" pitchFamily="34" charset="0"/>
              </a:rPr>
              <a:t>Siekiame naudoti kuo mažiau antrinių pakuočių, o plastikas pasirenkamas tik tada, kai jo neišvengiama dėl produkto paskirties ar saugos reikalavimų. Siuntoms pakuoti naudojame paprastas popierines pakuotes ir užpildus, popierines lipnias juostas ir pan., stipriai vengdami perteklinių pakavimo sprendimų. </a:t>
            </a:r>
          </a:p>
          <a:p>
            <a:pPr>
              <a:spcAft>
                <a:spcPts val="788"/>
              </a:spcAft>
              <a:defRPr sz="2100">
                <a:solidFill>
                  <a:srgbClr val="3C3C3C"/>
                </a:solidFill>
                <a:latin typeface="Times New Roman"/>
              </a:defRPr>
            </a:pPr>
            <a:r>
              <a:rPr lang="lt-LT" sz="1600" dirty="0">
                <a:latin typeface="Aptos Light" panose="020B0004020202020204" pitchFamily="34" charset="0"/>
              </a:rPr>
              <a:t>Siekiame, kad vertę kurtų ne tik nauji sprendimai, bet ir atsakingas jau turimų išteklių panaudojimas. 2025 m. riboto leidimo produktų rinkiniams panaudojome anksčiau pagamintas kartonines dėžutes, suteikdami joms naują paskirtį.</a:t>
            </a:r>
          </a:p>
        </p:txBody>
      </p:sp>
      <p:pic>
        <p:nvPicPr>
          <p:cNvPr id="9" name="Paveikslėlis 8">
            <a:extLst>
              <a:ext uri="{FF2B5EF4-FFF2-40B4-BE49-F238E27FC236}">
                <a16:creationId xmlns:a16="http://schemas.microsoft.com/office/drawing/2014/main" id="{08CA4F96-ABB6-E34F-A1B2-5A69A53A7820}"/>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E490DAB2-0552-D0E2-BA7D-DDD9485C2C5E}"/>
              </a:ext>
            </a:extLst>
          </p:cNvPr>
          <p:cNvSpPr txBox="1"/>
          <p:nvPr/>
        </p:nvSpPr>
        <p:spPr>
          <a:xfrm>
            <a:off x="1334364" y="1454507"/>
            <a:ext cx="6404168" cy="400110"/>
          </a:xfrm>
          <a:prstGeom prst="rect">
            <a:avLst/>
          </a:prstGeom>
          <a:noFill/>
        </p:spPr>
        <p:txBody>
          <a:bodyPr wrap="square">
            <a:spAutoFit/>
          </a:bodyPr>
          <a:lstStyle/>
          <a:p>
            <a:pPr>
              <a:defRPr sz="2800" b="1">
                <a:solidFill>
                  <a:srgbClr val="264E38"/>
                </a:solidFill>
              </a:defRPr>
            </a:pPr>
            <a:r>
              <a:rPr lang="lt-LT" sz="2000">
                <a:latin typeface="Aptos Light" panose="020B0004020202020204" pitchFamily="34" charset="0"/>
              </a:rPr>
              <a:t>Pakuotė – atsakomybė viso produkto gyvavimo ciklui</a:t>
            </a:r>
            <a:endParaRPr lang="lt-LT" sz="2000" dirty="0">
              <a:latin typeface="Aptos Light" panose="020B0004020202020204" pitchFamily="34" charset="0"/>
            </a:endParaRPr>
          </a:p>
        </p:txBody>
      </p:sp>
    </p:spTree>
    <p:extLst>
      <p:ext uri="{BB962C8B-B14F-4D97-AF65-F5344CB8AC3E}">
        <p14:creationId xmlns:p14="http://schemas.microsoft.com/office/powerpoint/2010/main" val="1187365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8D5510C-E161-017D-52CD-84B840EDAB7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D0C7E4C-749A-3767-7F27-180E32E004AC}"/>
              </a:ext>
            </a:extLst>
          </p:cNvPr>
          <p:cNvSpPr txBox="1"/>
          <p:nvPr/>
        </p:nvSpPr>
        <p:spPr>
          <a:xfrm>
            <a:off x="1224296" y="2040403"/>
            <a:ext cx="6404169" cy="584775"/>
          </a:xfrm>
          <a:prstGeom prst="rect">
            <a:avLst/>
          </a:prstGeom>
          <a:noFill/>
        </p:spPr>
        <p:txBody>
          <a:bodyPr wrap="square">
            <a:spAutoFit/>
          </a:bodyPr>
          <a:lstStyle/>
          <a:p>
            <a:pPr>
              <a:spcAft>
                <a:spcPts val="788"/>
              </a:spcAft>
              <a:defRPr sz="2100">
                <a:solidFill>
                  <a:srgbClr val="3C3C3C"/>
                </a:solidFill>
                <a:latin typeface="Times New Roman"/>
              </a:defRPr>
            </a:pPr>
            <a:r>
              <a:rPr lang="lt-LT" sz="1600" dirty="0">
                <a:latin typeface="Aptos Light" panose="020B0004020202020204" pitchFamily="34" charset="0"/>
              </a:rPr>
              <a:t>Vykdant veiklą per 202</a:t>
            </a:r>
            <a:r>
              <a:rPr lang="en-US" sz="1600" dirty="0">
                <a:latin typeface="Aptos Light" panose="020B0004020202020204" pitchFamily="34" charset="0"/>
              </a:rPr>
              <a:t>4-2025</a:t>
            </a:r>
            <a:r>
              <a:rPr lang="lt-LT" sz="1600" dirty="0">
                <a:latin typeface="Aptos Light" panose="020B0004020202020204" pitchFamily="34" charset="0"/>
              </a:rPr>
              <a:t> metus susidarė perdirbimui atiduodamų atliekų </a:t>
            </a:r>
            <a:r>
              <a:rPr lang="en-US" sz="1600" dirty="0">
                <a:latin typeface="Aptos Light" panose="020B0004020202020204" pitchFamily="34" charset="0"/>
              </a:rPr>
              <a:t>:</a:t>
            </a:r>
            <a:endParaRPr lang="lt-LT" sz="1600" dirty="0">
              <a:latin typeface="Aptos Light" panose="020B0004020202020204" pitchFamily="34" charset="0"/>
            </a:endParaRPr>
          </a:p>
        </p:txBody>
      </p:sp>
      <p:pic>
        <p:nvPicPr>
          <p:cNvPr id="9" name="Paveikslėlis 8">
            <a:extLst>
              <a:ext uri="{FF2B5EF4-FFF2-40B4-BE49-F238E27FC236}">
                <a16:creationId xmlns:a16="http://schemas.microsoft.com/office/drawing/2014/main" id="{1AA70A83-E49D-C5CC-5949-133B349B45D3}"/>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FC569092-60FA-4682-AA8F-596492D71AC9}"/>
              </a:ext>
            </a:extLst>
          </p:cNvPr>
          <p:cNvSpPr txBox="1"/>
          <p:nvPr/>
        </p:nvSpPr>
        <p:spPr>
          <a:xfrm>
            <a:off x="1224296" y="1640293"/>
            <a:ext cx="6404168"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Atliekų tvarkymas</a:t>
            </a:r>
          </a:p>
        </p:txBody>
      </p:sp>
      <p:graphicFrame>
        <p:nvGraphicFramePr>
          <p:cNvPr id="2" name="Lentelė 1">
            <a:extLst>
              <a:ext uri="{FF2B5EF4-FFF2-40B4-BE49-F238E27FC236}">
                <a16:creationId xmlns:a16="http://schemas.microsoft.com/office/drawing/2014/main" id="{4FB4A95B-CBB3-6B9F-0A85-3630731EE8CE}"/>
              </a:ext>
            </a:extLst>
          </p:cNvPr>
          <p:cNvGraphicFramePr>
            <a:graphicFrameLocks noGrp="1"/>
          </p:cNvGraphicFramePr>
          <p:nvPr>
            <p:extLst>
              <p:ext uri="{D42A27DB-BD31-4B8C-83A1-F6EECF244321}">
                <p14:modId xmlns:p14="http://schemas.microsoft.com/office/powerpoint/2010/main" val="3476696510"/>
              </p:ext>
            </p:extLst>
          </p:nvPr>
        </p:nvGraphicFramePr>
        <p:xfrm>
          <a:off x="1317429" y="2728300"/>
          <a:ext cx="6756399" cy="3389630"/>
        </p:xfrm>
        <a:graphic>
          <a:graphicData uri="http://schemas.openxmlformats.org/drawingml/2006/table">
            <a:tbl>
              <a:tblPr firstRow="1" bandRow="1">
                <a:tableStyleId>{5940675A-B579-460E-94D1-54222C63F5DA}</a:tableStyleId>
              </a:tblPr>
              <a:tblGrid>
                <a:gridCol w="2683931">
                  <a:extLst>
                    <a:ext uri="{9D8B030D-6E8A-4147-A177-3AD203B41FA5}">
                      <a16:colId xmlns:a16="http://schemas.microsoft.com/office/drawing/2014/main" val="1364628684"/>
                    </a:ext>
                  </a:extLst>
                </a:gridCol>
                <a:gridCol w="2108200">
                  <a:extLst>
                    <a:ext uri="{9D8B030D-6E8A-4147-A177-3AD203B41FA5}">
                      <a16:colId xmlns:a16="http://schemas.microsoft.com/office/drawing/2014/main" val="1207880224"/>
                    </a:ext>
                  </a:extLst>
                </a:gridCol>
                <a:gridCol w="1964268">
                  <a:extLst>
                    <a:ext uri="{9D8B030D-6E8A-4147-A177-3AD203B41FA5}">
                      <a16:colId xmlns:a16="http://schemas.microsoft.com/office/drawing/2014/main" val="2733328180"/>
                    </a:ext>
                  </a:extLst>
                </a:gridCol>
              </a:tblGrid>
              <a:tr h="370840">
                <a:tc>
                  <a:txBody>
                    <a:bodyPr/>
                    <a:lstStyle/>
                    <a:p>
                      <a:pPr algn="l" fontAlgn="b">
                        <a:buNone/>
                      </a:pPr>
                      <a:r>
                        <a:rPr lang="lt-LT" sz="1400" b="1" i="0" u="none" strike="noStrike" dirty="0">
                          <a:solidFill>
                            <a:srgbClr val="000000"/>
                          </a:solidFill>
                          <a:effectLst/>
                          <a:latin typeface="Aptos Light" panose="020B0004020202020204" pitchFamily="34" charset="0"/>
                        </a:rPr>
                        <a:t>Perdirbimui atiduotų atliekų </a:t>
                      </a:r>
                    </a:p>
                  </a:txBody>
                  <a:tcPr marL="6350" marR="6350" marT="6350" marB="0" anchor="b">
                    <a:lnR w="9525" cap="flat" cmpd="sng" algn="ctr">
                      <a:solidFill>
                        <a:schemeClr val="accent3">
                          <a:lumMod val="75000"/>
                        </a:schemeClr>
                      </a:solidFill>
                      <a:prstDash val="solid"/>
                      <a:round/>
                      <a:headEnd type="none" w="med" len="med"/>
                      <a:tailEnd type="none" w="med" len="med"/>
                    </a:lnR>
                    <a:lnB w="9525" cap="flat" cmpd="sng" algn="ctr">
                      <a:solidFill>
                        <a:schemeClr val="accent3">
                          <a:lumMod val="75000"/>
                        </a:schemeClr>
                      </a:solidFill>
                      <a:prstDash val="solid"/>
                      <a:round/>
                      <a:headEnd type="none" w="med" len="med"/>
                      <a:tailEnd type="none" w="med" len="med"/>
                    </a:lnB>
                  </a:tcPr>
                </a:tc>
                <a:tc>
                  <a:txBody>
                    <a:bodyPr/>
                    <a:lstStyle/>
                    <a:p>
                      <a:pPr algn="ctr" fontAlgn="b">
                        <a:buNone/>
                      </a:pPr>
                      <a:r>
                        <a:rPr lang="en-US" sz="1400" b="1" i="0" u="none" strike="noStrike" dirty="0">
                          <a:solidFill>
                            <a:srgbClr val="000000"/>
                          </a:solidFill>
                          <a:effectLst/>
                          <a:latin typeface="Aptos Light" panose="020B0004020202020204" pitchFamily="34" charset="0"/>
                        </a:rPr>
                        <a:t>2024 m. (</a:t>
                      </a:r>
                      <a:r>
                        <a:rPr lang="en-US" sz="1400" b="1" i="0" u="none" strike="noStrike" dirty="0" err="1">
                          <a:solidFill>
                            <a:srgbClr val="000000"/>
                          </a:solidFill>
                          <a:effectLst/>
                          <a:latin typeface="Aptos Light" panose="020B0004020202020204" pitchFamily="34" charset="0"/>
                        </a:rPr>
                        <a:t>tonomis</a:t>
                      </a:r>
                      <a:r>
                        <a:rPr lang="en-US" sz="1400" b="1" i="0" u="none" strike="noStrike" dirty="0">
                          <a:solidFill>
                            <a:srgbClr val="000000"/>
                          </a:solidFill>
                          <a:effectLst/>
                          <a:latin typeface="Aptos Light" panose="020B0004020202020204" pitchFamily="34" charset="0"/>
                        </a:rPr>
                        <a:t>)</a:t>
                      </a:r>
                      <a:endParaRPr lang="lt-LT" sz="1400" b="1" i="0" u="none" strike="noStrike" dirty="0">
                        <a:solidFill>
                          <a:srgbClr val="000000"/>
                        </a:solidFill>
                        <a:effectLst/>
                        <a:latin typeface="Aptos Light" panose="020B0004020202020204" pitchFamily="34" charset="0"/>
                      </a:endParaRPr>
                    </a:p>
                  </a:txBody>
                  <a:tcPr marL="6350" marR="6350" marT="6350" marB="0" anchor="b">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B w="9525" cap="flat" cmpd="sng" algn="ctr">
                      <a:solidFill>
                        <a:schemeClr val="accent3">
                          <a:lumMod val="75000"/>
                        </a:schemeClr>
                      </a:solidFill>
                      <a:prstDash val="solid"/>
                      <a:round/>
                      <a:headEnd type="none" w="med" len="med"/>
                      <a:tailEnd type="none" w="med" len="med"/>
                    </a:lnB>
                  </a:tcPr>
                </a:tc>
                <a:tc>
                  <a:txBody>
                    <a:bodyPr/>
                    <a:lstStyle/>
                    <a:p>
                      <a:pPr algn="ctr" fontAlgn="b">
                        <a:buNone/>
                      </a:pPr>
                      <a:r>
                        <a:rPr lang="en-US" sz="1400" b="1" i="0" u="none" strike="noStrike" dirty="0">
                          <a:solidFill>
                            <a:srgbClr val="000000"/>
                          </a:solidFill>
                          <a:effectLst/>
                          <a:latin typeface="Aptos Light" panose="020B0004020202020204" pitchFamily="34" charset="0"/>
                        </a:rPr>
                        <a:t>2025 m. (</a:t>
                      </a:r>
                      <a:r>
                        <a:rPr lang="en-US" sz="1400" b="1" i="0" u="none" strike="noStrike" dirty="0" err="1">
                          <a:solidFill>
                            <a:srgbClr val="000000"/>
                          </a:solidFill>
                          <a:effectLst/>
                          <a:latin typeface="Aptos Light" panose="020B0004020202020204" pitchFamily="34" charset="0"/>
                        </a:rPr>
                        <a:t>tonomis</a:t>
                      </a:r>
                      <a:r>
                        <a:rPr lang="en-US" sz="1400" b="1" i="0" u="none" strike="noStrike" dirty="0">
                          <a:solidFill>
                            <a:srgbClr val="000000"/>
                          </a:solidFill>
                          <a:effectLst/>
                          <a:latin typeface="Aptos Light" panose="020B0004020202020204" pitchFamily="34" charset="0"/>
                        </a:rPr>
                        <a:t>)</a:t>
                      </a:r>
                      <a:endParaRPr lang="lt-LT" sz="1400" b="1" i="0" u="none" strike="noStrike" dirty="0">
                        <a:solidFill>
                          <a:srgbClr val="000000"/>
                        </a:solidFill>
                        <a:effectLst/>
                        <a:latin typeface="Aptos Light" panose="020B0004020202020204" pitchFamily="34" charset="0"/>
                      </a:endParaRPr>
                    </a:p>
                  </a:txBody>
                  <a:tcPr marL="6350" marR="6350" marT="6350" marB="0" anchor="b">
                    <a:lnL w="9525" cap="flat" cmpd="sng" algn="ctr">
                      <a:solidFill>
                        <a:schemeClr val="accent3">
                          <a:lumMod val="75000"/>
                        </a:schemeClr>
                      </a:solidFill>
                      <a:prstDash val="solid"/>
                      <a:round/>
                      <a:headEnd type="none" w="med" len="med"/>
                      <a:tailEnd type="none" w="med" len="med"/>
                    </a:lnL>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4260698718"/>
                  </a:ext>
                </a:extLst>
              </a:tr>
              <a:tr h="370840">
                <a:tc>
                  <a:txBody>
                    <a:bodyPr/>
                    <a:lstStyle/>
                    <a:p>
                      <a:pPr algn="l" fontAlgn="ctr">
                        <a:buNone/>
                      </a:pPr>
                      <a:r>
                        <a:rPr lang="lt-LT" sz="1400" b="0" i="0" u="none" strike="noStrike" dirty="0">
                          <a:solidFill>
                            <a:srgbClr val="000000"/>
                          </a:solidFill>
                          <a:effectLst/>
                          <a:latin typeface="Aptos Light" panose="020B0004020202020204" pitchFamily="34" charset="0"/>
                        </a:rPr>
                        <a:t>Stiklinės perdirbamos pakuotės atliekų tvarkymo organizavimas</a:t>
                      </a:r>
                    </a:p>
                  </a:txBody>
                  <a:tcPr marL="6350" marR="6350" marT="6350" marB="0" anchor="ct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lgn="ctr" fontAlgn="b">
                        <a:buNone/>
                      </a:pPr>
                      <a:r>
                        <a:rPr lang="lt-LT" sz="1400" b="0" i="0" u="none" strike="noStrike" dirty="0">
                          <a:solidFill>
                            <a:srgbClr val="000000"/>
                          </a:solidFill>
                          <a:effectLst/>
                          <a:latin typeface="Aptos Light" panose="020B0004020202020204" pitchFamily="34" charset="0"/>
                        </a:rPr>
                        <a:t>6,360</a:t>
                      </a:r>
                      <a:r>
                        <a:rPr lang="en-US" sz="1400" b="0" i="0" u="none" strike="noStrike" dirty="0">
                          <a:solidFill>
                            <a:srgbClr val="000000"/>
                          </a:solidFill>
                          <a:effectLst/>
                          <a:latin typeface="Aptos Light" panose="020B0004020202020204" pitchFamily="34" charset="0"/>
                        </a:rPr>
                        <a:t>000</a:t>
                      </a:r>
                      <a:endParaRPr lang="lt-LT" sz="1400" b="0" i="0" u="none" strike="noStrike" dirty="0">
                        <a:solidFill>
                          <a:srgbClr val="000000"/>
                        </a:solidFill>
                        <a:effectLst/>
                        <a:latin typeface="Aptos Light" panose="020B0004020202020204" pitchFamily="34" charset="0"/>
                      </a:endParaRPr>
                    </a:p>
                  </a:txBody>
                  <a:tcPr marL="6350" marR="6350" marT="6350" marB="0" anchor="b">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marL="0" algn="ctr" defTabSz="257175" rtl="0" eaLnBrk="1" fontAlgn="b" latinLnBrk="0" hangingPunct="1">
                        <a:buNone/>
                      </a:pPr>
                      <a:r>
                        <a:rPr lang="lt-LT" sz="1400" b="0" i="0" u="none" strike="noStrike" kern="1200" dirty="0">
                          <a:solidFill>
                            <a:srgbClr val="000000"/>
                          </a:solidFill>
                          <a:effectLst/>
                          <a:latin typeface="Aptos Light" panose="020B0004020202020204" pitchFamily="34" charset="0"/>
                          <a:ea typeface="+mn-ea"/>
                          <a:cs typeface="+mn-cs"/>
                        </a:rPr>
                        <a:t>7,445564 </a:t>
                      </a:r>
                    </a:p>
                  </a:txBody>
                  <a:tcPr marL="6350" marR="6350" marT="6350" marB="0" anchor="b">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1315026593"/>
                  </a:ext>
                </a:extLst>
              </a:tr>
              <a:tr h="370840">
                <a:tc>
                  <a:txBody>
                    <a:bodyPr/>
                    <a:lstStyle/>
                    <a:p>
                      <a:pPr algn="l" fontAlgn="ctr">
                        <a:buNone/>
                      </a:pPr>
                      <a:r>
                        <a:rPr lang="lt-LT" sz="1400" b="0" i="0" u="none" strike="noStrike" dirty="0">
                          <a:solidFill>
                            <a:srgbClr val="000000"/>
                          </a:solidFill>
                          <a:effectLst/>
                          <a:latin typeface="Aptos Light" panose="020B0004020202020204" pitchFamily="34" charset="0"/>
                        </a:rPr>
                        <a:t>Popierinės ir kartoninės (perdirbamos) pakuotės atliekų tvarkymo</a:t>
                      </a:r>
                      <a:br>
                        <a:rPr lang="lt-LT" sz="1400" b="0" i="0" u="none" strike="noStrike" dirty="0">
                          <a:solidFill>
                            <a:srgbClr val="000000"/>
                          </a:solidFill>
                          <a:effectLst/>
                          <a:latin typeface="Aptos Light" panose="020B0004020202020204" pitchFamily="34" charset="0"/>
                        </a:rPr>
                      </a:br>
                      <a:r>
                        <a:rPr lang="lt-LT" sz="1400" b="0" i="0" u="none" strike="noStrike" dirty="0">
                          <a:solidFill>
                            <a:srgbClr val="000000"/>
                          </a:solidFill>
                          <a:effectLst/>
                          <a:latin typeface="Aptos Light" panose="020B0004020202020204" pitchFamily="34" charset="0"/>
                        </a:rPr>
                        <a:t>organizavimas</a:t>
                      </a:r>
                    </a:p>
                  </a:txBody>
                  <a:tcPr marL="6350" marR="6350" marT="6350" marB="0" anchor="ct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lgn="ctr" fontAlgn="b">
                        <a:buNone/>
                      </a:pPr>
                      <a:r>
                        <a:rPr lang="lt-LT" sz="1400" b="0" i="0" u="none" strike="noStrike" dirty="0">
                          <a:solidFill>
                            <a:srgbClr val="000000"/>
                          </a:solidFill>
                          <a:effectLst/>
                          <a:latin typeface="Aptos Light" panose="020B0004020202020204" pitchFamily="34" charset="0"/>
                        </a:rPr>
                        <a:t>0,187</a:t>
                      </a:r>
                      <a:r>
                        <a:rPr lang="en-US" sz="1400" b="0" i="0" u="none" strike="noStrike" dirty="0">
                          <a:solidFill>
                            <a:srgbClr val="000000"/>
                          </a:solidFill>
                          <a:effectLst/>
                          <a:latin typeface="Aptos Light" panose="020B0004020202020204" pitchFamily="34" charset="0"/>
                        </a:rPr>
                        <a:t>000</a:t>
                      </a:r>
                      <a:endParaRPr lang="lt-LT" sz="1400" b="0" i="0" u="none" strike="noStrike" dirty="0">
                        <a:solidFill>
                          <a:srgbClr val="000000"/>
                        </a:solidFill>
                        <a:effectLst/>
                        <a:latin typeface="Aptos Light" panose="020B0004020202020204" pitchFamily="34" charset="0"/>
                      </a:endParaRPr>
                    </a:p>
                  </a:txBody>
                  <a:tcPr marL="6350" marR="6350" marT="6350" marB="0" anchor="b">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marL="0" algn="ctr" defTabSz="257175" rtl="0" eaLnBrk="1" fontAlgn="b" latinLnBrk="0" hangingPunct="1">
                        <a:buNone/>
                      </a:pPr>
                      <a:r>
                        <a:rPr lang="lt-LT" sz="1400" b="0" i="0" u="none" strike="noStrike" kern="1200" dirty="0">
                          <a:solidFill>
                            <a:srgbClr val="000000"/>
                          </a:solidFill>
                          <a:effectLst/>
                          <a:latin typeface="Aptos Light" panose="020B0004020202020204" pitchFamily="34" charset="0"/>
                          <a:ea typeface="+mn-ea"/>
                          <a:cs typeface="+mn-cs"/>
                        </a:rPr>
                        <a:t>0,125097</a:t>
                      </a:r>
                    </a:p>
                  </a:txBody>
                  <a:tcPr marL="6350" marR="6350" marT="6350" marB="0" anchor="b">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4221568003"/>
                  </a:ext>
                </a:extLst>
              </a:tr>
              <a:tr h="370840">
                <a:tc>
                  <a:txBody>
                    <a:bodyPr/>
                    <a:lstStyle/>
                    <a:p>
                      <a:pPr algn="l" fontAlgn="ctr">
                        <a:buNone/>
                      </a:pPr>
                      <a:r>
                        <a:rPr lang="lt-LT" sz="1400" b="0" i="0" u="none" strike="noStrike" dirty="0">
                          <a:solidFill>
                            <a:srgbClr val="000000"/>
                          </a:solidFill>
                          <a:effectLst/>
                          <a:latin typeface="Aptos Light" panose="020B0004020202020204" pitchFamily="34" charset="0"/>
                        </a:rPr>
                        <a:t>Plastikinės (perdirbamos) pakuotės atliekų tvarkymo organizavimas</a:t>
                      </a:r>
                    </a:p>
                  </a:txBody>
                  <a:tcPr marL="6350" marR="6350" marT="6350" marB="0" anchor="ct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lgn="ctr" fontAlgn="b">
                        <a:buNone/>
                      </a:pPr>
                      <a:r>
                        <a:rPr lang="lt-LT" sz="1400" b="0" i="0" u="none" strike="noStrike" dirty="0">
                          <a:solidFill>
                            <a:srgbClr val="000000"/>
                          </a:solidFill>
                          <a:effectLst/>
                          <a:latin typeface="Aptos Light" panose="020B0004020202020204" pitchFamily="34" charset="0"/>
                        </a:rPr>
                        <a:t>0,520</a:t>
                      </a:r>
                      <a:r>
                        <a:rPr lang="en-US" sz="1400" b="0" i="0" u="none" strike="noStrike" dirty="0">
                          <a:solidFill>
                            <a:srgbClr val="000000"/>
                          </a:solidFill>
                          <a:effectLst/>
                          <a:latin typeface="Aptos Light" panose="020B0004020202020204" pitchFamily="34" charset="0"/>
                        </a:rPr>
                        <a:t>000</a:t>
                      </a:r>
                      <a:endParaRPr lang="lt-LT" sz="1400" b="0" i="0" u="none" strike="noStrike" dirty="0">
                        <a:solidFill>
                          <a:srgbClr val="000000"/>
                        </a:solidFill>
                        <a:effectLst/>
                        <a:latin typeface="Aptos Light" panose="020B0004020202020204" pitchFamily="34" charset="0"/>
                      </a:endParaRPr>
                    </a:p>
                  </a:txBody>
                  <a:tcPr marL="6350" marR="6350" marT="6350" marB="0" anchor="b">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marL="0" algn="ctr" defTabSz="257175" rtl="0" eaLnBrk="1" fontAlgn="b" latinLnBrk="0" hangingPunct="1">
                        <a:buNone/>
                      </a:pPr>
                      <a:r>
                        <a:rPr lang="lt-LT" sz="1400" b="0" i="0" u="none" strike="noStrike" kern="1200" dirty="0">
                          <a:solidFill>
                            <a:srgbClr val="000000"/>
                          </a:solidFill>
                          <a:effectLst/>
                          <a:latin typeface="Aptos Light" panose="020B0004020202020204" pitchFamily="34" charset="0"/>
                          <a:ea typeface="+mn-ea"/>
                          <a:cs typeface="+mn-cs"/>
                        </a:rPr>
                        <a:t>0,578281</a:t>
                      </a:r>
                    </a:p>
                  </a:txBody>
                  <a:tcPr marL="6350" marR="6350" marT="6350" marB="0" anchor="b">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2610677522"/>
                  </a:ext>
                </a:extLst>
              </a:tr>
              <a:tr h="370840">
                <a:tc>
                  <a:txBody>
                    <a:bodyPr/>
                    <a:lstStyle/>
                    <a:p>
                      <a:pPr algn="l" fontAlgn="ctr">
                        <a:buNone/>
                      </a:pPr>
                      <a:r>
                        <a:rPr lang="lt-LT" sz="1400" b="0" i="0" u="none" strike="noStrike" dirty="0">
                          <a:solidFill>
                            <a:srgbClr val="000000"/>
                          </a:solidFill>
                          <a:effectLst/>
                          <a:latin typeface="Aptos Light" panose="020B0004020202020204" pitchFamily="34" charset="0"/>
                        </a:rPr>
                        <a:t>Metalinės (aliuminio, perdirbamos) pakuotės atliekų tvarkymo</a:t>
                      </a:r>
                      <a:br>
                        <a:rPr lang="lt-LT" sz="1400" b="0" i="0" u="none" strike="noStrike" dirty="0">
                          <a:solidFill>
                            <a:srgbClr val="000000"/>
                          </a:solidFill>
                          <a:effectLst/>
                          <a:latin typeface="Aptos Light" panose="020B0004020202020204" pitchFamily="34" charset="0"/>
                        </a:rPr>
                      </a:br>
                      <a:r>
                        <a:rPr lang="lt-LT" sz="1400" b="0" i="0" u="none" strike="noStrike" dirty="0">
                          <a:solidFill>
                            <a:srgbClr val="000000"/>
                          </a:solidFill>
                          <a:effectLst/>
                          <a:latin typeface="Aptos Light" panose="020B0004020202020204" pitchFamily="34" charset="0"/>
                        </a:rPr>
                        <a:t>organizavimas</a:t>
                      </a:r>
                    </a:p>
                  </a:txBody>
                  <a:tcPr marL="6350" marR="6350" marT="6350" marB="0" anchor="ct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lgn="ctr" fontAlgn="b">
                        <a:buNone/>
                      </a:pPr>
                      <a:r>
                        <a:rPr lang="lt-LT" sz="1400" b="0" i="0" u="none" strike="noStrike" dirty="0">
                          <a:solidFill>
                            <a:srgbClr val="000000"/>
                          </a:solidFill>
                          <a:effectLst/>
                          <a:latin typeface="Aptos Light" panose="020B0004020202020204" pitchFamily="34" charset="0"/>
                        </a:rPr>
                        <a:t>0,034</a:t>
                      </a:r>
                      <a:r>
                        <a:rPr lang="en-US" sz="1400" b="0" i="0" u="none" strike="noStrike" dirty="0">
                          <a:solidFill>
                            <a:srgbClr val="000000"/>
                          </a:solidFill>
                          <a:effectLst/>
                          <a:latin typeface="Aptos Light" panose="020B0004020202020204" pitchFamily="34" charset="0"/>
                        </a:rPr>
                        <a:t>000</a:t>
                      </a:r>
                      <a:endParaRPr lang="lt-LT" sz="1400" b="0" i="0" u="none" strike="noStrike" dirty="0">
                        <a:solidFill>
                          <a:srgbClr val="000000"/>
                        </a:solidFill>
                        <a:effectLst/>
                        <a:latin typeface="Aptos Light" panose="020B0004020202020204" pitchFamily="34" charset="0"/>
                      </a:endParaRPr>
                    </a:p>
                  </a:txBody>
                  <a:tcPr marL="6350" marR="6350" marT="6350" marB="0" anchor="b">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marL="0" algn="ctr" defTabSz="257175" rtl="0" eaLnBrk="1" fontAlgn="b" latinLnBrk="0" hangingPunct="1">
                        <a:buNone/>
                      </a:pPr>
                      <a:r>
                        <a:rPr lang="lt-LT" sz="1400" b="0" i="0" u="none" strike="noStrike" kern="1200" dirty="0">
                          <a:solidFill>
                            <a:srgbClr val="000000"/>
                          </a:solidFill>
                          <a:effectLst/>
                          <a:latin typeface="Aptos Light" panose="020B0004020202020204" pitchFamily="34" charset="0"/>
                          <a:ea typeface="+mn-ea"/>
                          <a:cs typeface="+mn-cs"/>
                        </a:rPr>
                        <a:t>0,040257</a:t>
                      </a:r>
                    </a:p>
                  </a:txBody>
                  <a:tcPr marL="6350" marR="6350" marT="6350" marB="0" anchor="b">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1292716664"/>
                  </a:ext>
                </a:extLst>
              </a:tr>
              <a:tr h="370840">
                <a:tc>
                  <a:txBody>
                    <a:bodyPr/>
                    <a:lstStyle/>
                    <a:p>
                      <a:pPr algn="l" fontAlgn="ctr">
                        <a:buNone/>
                      </a:pPr>
                      <a:r>
                        <a:rPr lang="lt-LT" sz="1400" b="0" i="0" u="none" strike="noStrike" dirty="0">
                          <a:solidFill>
                            <a:srgbClr val="000000"/>
                          </a:solidFill>
                          <a:effectLst/>
                          <a:latin typeface="Aptos Light" panose="020B0004020202020204" pitchFamily="34" charset="0"/>
                        </a:rPr>
                        <a:t>Kombinuotos (perdirbamos) pakuotės atliekų tvarkymo</a:t>
                      </a:r>
                      <a:br>
                        <a:rPr lang="lt-LT" sz="1400" b="0" i="0" u="none" strike="noStrike" dirty="0">
                          <a:solidFill>
                            <a:srgbClr val="000000"/>
                          </a:solidFill>
                          <a:effectLst/>
                          <a:latin typeface="Aptos Light" panose="020B0004020202020204" pitchFamily="34" charset="0"/>
                        </a:rPr>
                      </a:br>
                      <a:r>
                        <a:rPr lang="lt-LT" sz="1400" b="0" i="0" u="none" strike="noStrike" dirty="0">
                          <a:solidFill>
                            <a:srgbClr val="000000"/>
                          </a:solidFill>
                          <a:effectLst/>
                          <a:latin typeface="Aptos Light" panose="020B0004020202020204" pitchFamily="34" charset="0"/>
                        </a:rPr>
                        <a:t>organizavimas</a:t>
                      </a:r>
                    </a:p>
                  </a:txBody>
                  <a:tcPr marL="6350" marR="6350" marT="6350" marB="0" anchor="ct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tcPr>
                </a:tc>
                <a:tc>
                  <a:txBody>
                    <a:bodyPr/>
                    <a:lstStyle/>
                    <a:p>
                      <a:pPr algn="ctr" fontAlgn="b">
                        <a:buNone/>
                      </a:pPr>
                      <a:r>
                        <a:rPr lang="lt-LT" sz="1400" b="0" i="0" u="none" strike="noStrike" dirty="0">
                          <a:solidFill>
                            <a:srgbClr val="000000"/>
                          </a:solidFill>
                          <a:effectLst/>
                          <a:latin typeface="Aptos Light" panose="020B0004020202020204" pitchFamily="34" charset="0"/>
                        </a:rPr>
                        <a:t>0,165</a:t>
                      </a:r>
                      <a:r>
                        <a:rPr lang="en-US" sz="1400" b="0" i="0" u="none" strike="noStrike" dirty="0">
                          <a:solidFill>
                            <a:srgbClr val="000000"/>
                          </a:solidFill>
                          <a:effectLst/>
                          <a:latin typeface="Aptos Light" panose="020B0004020202020204" pitchFamily="34" charset="0"/>
                        </a:rPr>
                        <a:t>000</a:t>
                      </a:r>
                      <a:endParaRPr lang="lt-LT" sz="1400" b="0" i="0" u="none" strike="noStrike" dirty="0">
                        <a:solidFill>
                          <a:srgbClr val="000000"/>
                        </a:solidFill>
                        <a:effectLst/>
                        <a:latin typeface="Aptos Light" panose="020B0004020202020204" pitchFamily="34" charset="0"/>
                      </a:endParaRPr>
                    </a:p>
                  </a:txBody>
                  <a:tcPr marL="6350" marR="6350" marT="6350" marB="0" anchor="b">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tcPr>
                </a:tc>
                <a:tc>
                  <a:txBody>
                    <a:bodyPr/>
                    <a:lstStyle/>
                    <a:p>
                      <a:pPr marL="0" algn="ctr" defTabSz="257175" rtl="0" eaLnBrk="1" fontAlgn="b" latinLnBrk="0" hangingPunct="1">
                        <a:buNone/>
                      </a:pPr>
                      <a:r>
                        <a:rPr lang="lt-LT" sz="1400" b="0" i="0" u="none" strike="noStrike" kern="1200" dirty="0">
                          <a:solidFill>
                            <a:srgbClr val="000000"/>
                          </a:solidFill>
                          <a:effectLst/>
                          <a:latin typeface="Aptos Light" panose="020B0004020202020204" pitchFamily="34" charset="0"/>
                          <a:ea typeface="+mn-ea"/>
                          <a:cs typeface="+mn-cs"/>
                        </a:rPr>
                        <a:t>0,162618</a:t>
                      </a:r>
                    </a:p>
                  </a:txBody>
                  <a:tcPr marL="6350" marR="6350" marT="6350" marB="0" anchor="b">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tcPr>
                </a:tc>
                <a:extLst>
                  <a:ext uri="{0D108BD9-81ED-4DB2-BD59-A6C34878D82A}">
                    <a16:rowId xmlns:a16="http://schemas.microsoft.com/office/drawing/2014/main" val="4110542219"/>
                  </a:ext>
                </a:extLst>
              </a:tr>
            </a:tbl>
          </a:graphicData>
        </a:graphic>
      </p:graphicFrame>
    </p:spTree>
    <p:extLst>
      <p:ext uri="{BB962C8B-B14F-4D97-AF65-F5344CB8AC3E}">
        <p14:creationId xmlns:p14="http://schemas.microsoft.com/office/powerpoint/2010/main" val="2504558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9F1391D-231C-2D03-0BD2-A83041FABC58}"/>
            </a:ext>
          </a:extLst>
        </p:cNvPr>
        <p:cNvGrpSpPr/>
        <p:nvPr/>
      </p:nvGrpSpPr>
      <p:grpSpPr>
        <a:xfrm>
          <a:off x="0" y="0"/>
          <a:ext cx="0" cy="0"/>
          <a:chOff x="0" y="0"/>
          <a:chExt cx="0" cy="0"/>
        </a:xfrm>
      </p:grpSpPr>
      <p:pic>
        <p:nvPicPr>
          <p:cNvPr id="9" name="Paveikslėlis 8">
            <a:extLst>
              <a:ext uri="{FF2B5EF4-FFF2-40B4-BE49-F238E27FC236}">
                <a16:creationId xmlns:a16="http://schemas.microsoft.com/office/drawing/2014/main" id="{20C33832-83A0-ADB7-7C2A-03ED092125AC}"/>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29E0BB6C-4883-3C1E-6227-3103A85772C6}"/>
              </a:ext>
            </a:extLst>
          </p:cNvPr>
          <p:cNvSpPr txBox="1"/>
          <p:nvPr/>
        </p:nvSpPr>
        <p:spPr>
          <a:xfrm>
            <a:off x="1198896" y="1637013"/>
            <a:ext cx="6404168"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Atliekų tvarkymas</a:t>
            </a:r>
          </a:p>
        </p:txBody>
      </p:sp>
      <p:graphicFrame>
        <p:nvGraphicFramePr>
          <p:cNvPr id="2" name="Lentelė 1">
            <a:extLst>
              <a:ext uri="{FF2B5EF4-FFF2-40B4-BE49-F238E27FC236}">
                <a16:creationId xmlns:a16="http://schemas.microsoft.com/office/drawing/2014/main" id="{854432E7-9522-2EEC-6B52-AB353B65DC2E}"/>
              </a:ext>
            </a:extLst>
          </p:cNvPr>
          <p:cNvGraphicFramePr>
            <a:graphicFrameLocks noGrp="1"/>
          </p:cNvGraphicFramePr>
          <p:nvPr>
            <p:extLst>
              <p:ext uri="{D42A27DB-BD31-4B8C-83A1-F6EECF244321}">
                <p14:modId xmlns:p14="http://schemas.microsoft.com/office/powerpoint/2010/main" val="2752310627"/>
              </p:ext>
            </p:extLst>
          </p:nvPr>
        </p:nvGraphicFramePr>
        <p:xfrm>
          <a:off x="1334363" y="2175622"/>
          <a:ext cx="6623093" cy="2716735"/>
        </p:xfrm>
        <a:graphic>
          <a:graphicData uri="http://schemas.openxmlformats.org/drawingml/2006/table">
            <a:tbl>
              <a:tblPr firstRow="1" bandRow="1">
                <a:tableStyleId>{5940675A-B579-460E-94D1-54222C63F5DA}</a:tableStyleId>
              </a:tblPr>
              <a:tblGrid>
                <a:gridCol w="3009037">
                  <a:extLst>
                    <a:ext uri="{9D8B030D-6E8A-4147-A177-3AD203B41FA5}">
                      <a16:colId xmlns:a16="http://schemas.microsoft.com/office/drawing/2014/main" val="1364628684"/>
                    </a:ext>
                  </a:extLst>
                </a:gridCol>
                <a:gridCol w="1905000">
                  <a:extLst>
                    <a:ext uri="{9D8B030D-6E8A-4147-A177-3AD203B41FA5}">
                      <a16:colId xmlns:a16="http://schemas.microsoft.com/office/drawing/2014/main" val="1207880224"/>
                    </a:ext>
                  </a:extLst>
                </a:gridCol>
                <a:gridCol w="1709056">
                  <a:extLst>
                    <a:ext uri="{9D8B030D-6E8A-4147-A177-3AD203B41FA5}">
                      <a16:colId xmlns:a16="http://schemas.microsoft.com/office/drawing/2014/main" val="2733328180"/>
                    </a:ext>
                  </a:extLst>
                </a:gridCol>
              </a:tblGrid>
              <a:tr h="543347">
                <a:tc>
                  <a:txBody>
                    <a:bodyPr/>
                    <a:lstStyle/>
                    <a:p>
                      <a:pPr algn="l" fontAlgn="b">
                        <a:buNone/>
                      </a:pPr>
                      <a:r>
                        <a:rPr lang="lt-LT" sz="1600" b="1" i="0" u="none" strike="noStrike" dirty="0">
                          <a:solidFill>
                            <a:srgbClr val="000000"/>
                          </a:solidFill>
                          <a:effectLst/>
                          <a:latin typeface="Aptos Light" panose="020B0004020202020204" pitchFamily="34" charset="0"/>
                        </a:rPr>
                        <a:t>Pavojingų atliekų utilizavimo kiekis</a:t>
                      </a:r>
                    </a:p>
                  </a:txBody>
                  <a:tcPr marL="6350" marR="6350" marT="6350" marB="0" anchor="b">
                    <a:lnR w="9525" cap="flat" cmpd="sng" algn="ctr">
                      <a:solidFill>
                        <a:schemeClr val="accent3">
                          <a:lumMod val="75000"/>
                        </a:schemeClr>
                      </a:solidFill>
                      <a:prstDash val="solid"/>
                      <a:round/>
                      <a:headEnd type="none" w="med" len="med"/>
                      <a:tailEnd type="none" w="med" len="med"/>
                    </a:lnR>
                    <a:lnB w="9525" cap="flat" cmpd="sng" algn="ctr">
                      <a:solidFill>
                        <a:schemeClr val="accent3">
                          <a:lumMod val="75000"/>
                        </a:schemeClr>
                      </a:solidFill>
                      <a:prstDash val="solid"/>
                      <a:round/>
                      <a:headEnd type="none" w="med" len="med"/>
                      <a:tailEnd type="none" w="med" len="med"/>
                    </a:lnB>
                  </a:tcPr>
                </a:tc>
                <a:tc>
                  <a:txBody>
                    <a:bodyPr/>
                    <a:lstStyle/>
                    <a:p>
                      <a:pPr algn="ctr" fontAlgn="b">
                        <a:buNone/>
                      </a:pPr>
                      <a:r>
                        <a:rPr lang="en-US" sz="1600" b="1" i="0" u="none" strike="noStrike" dirty="0">
                          <a:solidFill>
                            <a:srgbClr val="000000"/>
                          </a:solidFill>
                          <a:effectLst/>
                          <a:latin typeface="Aptos Light" panose="020B0004020202020204" pitchFamily="34" charset="0"/>
                        </a:rPr>
                        <a:t>2024 m. (</a:t>
                      </a:r>
                      <a:r>
                        <a:rPr lang="en-US" sz="1600" b="1" i="0" u="none" strike="noStrike" dirty="0" err="1">
                          <a:solidFill>
                            <a:srgbClr val="000000"/>
                          </a:solidFill>
                          <a:effectLst/>
                          <a:latin typeface="Aptos Light" panose="020B0004020202020204" pitchFamily="34" charset="0"/>
                        </a:rPr>
                        <a:t>tonomis</a:t>
                      </a:r>
                      <a:r>
                        <a:rPr lang="en-US" sz="1600" b="1" i="0" u="none" strike="noStrike" dirty="0">
                          <a:solidFill>
                            <a:srgbClr val="000000"/>
                          </a:solidFill>
                          <a:effectLst/>
                          <a:latin typeface="Aptos Light" panose="020B0004020202020204" pitchFamily="34" charset="0"/>
                        </a:rPr>
                        <a:t>)</a:t>
                      </a:r>
                      <a:endParaRPr lang="lt-LT" sz="1600" b="1" i="0" u="none" strike="noStrike" dirty="0">
                        <a:solidFill>
                          <a:srgbClr val="000000"/>
                        </a:solidFill>
                        <a:effectLst/>
                        <a:latin typeface="Aptos Light" panose="020B0004020202020204" pitchFamily="34" charset="0"/>
                      </a:endParaRPr>
                    </a:p>
                  </a:txBody>
                  <a:tcPr marL="6350" marR="6350" marT="6350" marB="0" anchor="b">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B w="9525" cap="flat" cmpd="sng" algn="ctr">
                      <a:solidFill>
                        <a:schemeClr val="accent3">
                          <a:lumMod val="75000"/>
                        </a:schemeClr>
                      </a:solidFill>
                      <a:prstDash val="solid"/>
                      <a:round/>
                      <a:headEnd type="none" w="med" len="med"/>
                      <a:tailEnd type="none" w="med" len="med"/>
                    </a:lnB>
                  </a:tcPr>
                </a:tc>
                <a:tc>
                  <a:txBody>
                    <a:bodyPr/>
                    <a:lstStyle/>
                    <a:p>
                      <a:pPr algn="ctr" fontAlgn="b">
                        <a:buNone/>
                      </a:pPr>
                      <a:r>
                        <a:rPr lang="en-US" sz="1600" b="1" i="0" u="none" strike="noStrike" dirty="0">
                          <a:solidFill>
                            <a:srgbClr val="000000"/>
                          </a:solidFill>
                          <a:effectLst/>
                          <a:latin typeface="Aptos Light" panose="020B0004020202020204" pitchFamily="34" charset="0"/>
                        </a:rPr>
                        <a:t>2025 m. (</a:t>
                      </a:r>
                      <a:r>
                        <a:rPr lang="en-US" sz="1600" b="1" i="0" u="none" strike="noStrike" dirty="0" err="1">
                          <a:solidFill>
                            <a:srgbClr val="000000"/>
                          </a:solidFill>
                          <a:effectLst/>
                          <a:latin typeface="Aptos Light" panose="020B0004020202020204" pitchFamily="34" charset="0"/>
                        </a:rPr>
                        <a:t>tonomis</a:t>
                      </a:r>
                      <a:r>
                        <a:rPr lang="en-US" sz="1600" b="1" i="0" u="none" strike="noStrike" dirty="0">
                          <a:solidFill>
                            <a:srgbClr val="000000"/>
                          </a:solidFill>
                          <a:effectLst/>
                          <a:latin typeface="Aptos Light" panose="020B0004020202020204" pitchFamily="34" charset="0"/>
                        </a:rPr>
                        <a:t>)</a:t>
                      </a:r>
                      <a:endParaRPr lang="lt-LT" sz="1600" b="1" i="0" u="none" strike="noStrike" dirty="0">
                        <a:solidFill>
                          <a:srgbClr val="000000"/>
                        </a:solidFill>
                        <a:effectLst/>
                        <a:latin typeface="Aptos Light" panose="020B0004020202020204" pitchFamily="34" charset="0"/>
                      </a:endParaRPr>
                    </a:p>
                  </a:txBody>
                  <a:tcPr marL="6350" marR="6350" marT="6350" marB="0" anchor="b">
                    <a:lnL w="9525" cap="flat" cmpd="sng" algn="ctr">
                      <a:solidFill>
                        <a:schemeClr val="accent3">
                          <a:lumMod val="75000"/>
                        </a:schemeClr>
                      </a:solidFill>
                      <a:prstDash val="solid"/>
                      <a:round/>
                      <a:headEnd type="none" w="med" len="med"/>
                      <a:tailEnd type="none" w="med" len="med"/>
                    </a:lnL>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4260698718"/>
                  </a:ext>
                </a:extLst>
              </a:tr>
              <a:tr h="543347">
                <a:tc>
                  <a:txBody>
                    <a:bodyPr/>
                    <a:lstStyle/>
                    <a:p>
                      <a:pPr algn="l" fontAlgn="ctr">
                        <a:buNone/>
                      </a:pPr>
                      <a:r>
                        <a:rPr lang="lt-LT" sz="1600" b="0" i="0" u="none" strike="noStrike" dirty="0" err="1">
                          <a:solidFill>
                            <a:srgbClr val="000000"/>
                          </a:solidFill>
                          <a:effectLst/>
                          <a:latin typeface="Aptos Light" panose="020B0004020202020204" pitchFamily="34" charset="0"/>
                        </a:rPr>
                        <a:t>Pavojing</a:t>
                      </a:r>
                      <a:r>
                        <a:rPr lang="lt-LT" sz="1600" b="0" i="0" u="none" strike="noStrike" dirty="0">
                          <a:solidFill>
                            <a:srgbClr val="000000"/>
                          </a:solidFill>
                          <a:effectLst/>
                          <a:latin typeface="Aptos Light" panose="020B0004020202020204" pitchFamily="34" charset="0"/>
                        </a:rPr>
                        <a:t>. atliek. absorbentai, filtrų medžiagos</a:t>
                      </a:r>
                    </a:p>
                  </a:txBody>
                  <a:tcPr marL="6350" marR="6350" marT="6350" marB="0" anchor="ct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lgn="ctr" fontAlgn="b">
                        <a:buNone/>
                      </a:pPr>
                      <a:r>
                        <a:rPr lang="lt-LT" sz="1600" b="0" i="0" u="none" strike="noStrike" dirty="0">
                          <a:solidFill>
                            <a:schemeClr val="tx1"/>
                          </a:solidFill>
                          <a:effectLst/>
                          <a:latin typeface="Aptos Light" panose="020B0004020202020204" pitchFamily="34" charset="0"/>
                        </a:rPr>
                        <a:t>0,01</a:t>
                      </a:r>
                    </a:p>
                  </a:txBody>
                  <a:tcPr marL="6350" marR="6350" marT="6350" marB="0" anchor="b">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marL="0" algn="ctr" defTabSz="257175" rtl="0" eaLnBrk="1" fontAlgn="b" latinLnBrk="0" hangingPunct="1">
                        <a:buNone/>
                      </a:pPr>
                      <a:r>
                        <a:rPr lang="lt-LT" sz="1600" b="0" i="0" u="none" strike="noStrike" kern="1200" dirty="0">
                          <a:solidFill>
                            <a:schemeClr val="tx1"/>
                          </a:solidFill>
                          <a:effectLst/>
                          <a:latin typeface="Aptos Light" panose="020B0004020202020204" pitchFamily="34" charset="0"/>
                          <a:ea typeface="+mn-ea"/>
                          <a:cs typeface="+mn-cs"/>
                        </a:rPr>
                        <a:t>0,007</a:t>
                      </a:r>
                    </a:p>
                  </a:txBody>
                  <a:tcPr marL="6350" marR="6350" marT="6350" marB="0" anchor="b">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1315026593"/>
                  </a:ext>
                </a:extLst>
              </a:tr>
              <a:tr h="543347">
                <a:tc>
                  <a:txBody>
                    <a:bodyPr/>
                    <a:lstStyle/>
                    <a:p>
                      <a:pPr algn="l" fontAlgn="ctr">
                        <a:buNone/>
                      </a:pPr>
                      <a:r>
                        <a:rPr lang="lt-LT" sz="1600" b="0" i="0" u="none" strike="noStrike" dirty="0">
                          <a:solidFill>
                            <a:srgbClr val="000000"/>
                          </a:solidFill>
                          <a:effectLst/>
                          <a:latin typeface="Aptos Light" panose="020B0004020202020204" pitchFamily="34" charset="0"/>
                        </a:rPr>
                        <a:t>Užteršta metalinė pakuotė (</a:t>
                      </a:r>
                      <a:r>
                        <a:rPr lang="lt-LT" sz="1600" b="0" i="0" u="none" strike="noStrike" dirty="0" err="1">
                          <a:solidFill>
                            <a:srgbClr val="000000"/>
                          </a:solidFill>
                          <a:effectLst/>
                          <a:latin typeface="Aptos Light" panose="020B0004020202020204" pitchFamily="34" charset="0"/>
                        </a:rPr>
                        <a:t>pavojing</a:t>
                      </a:r>
                      <a:r>
                        <a:rPr lang="lt-LT" sz="1600" b="0" i="0" u="none" strike="noStrike" dirty="0">
                          <a:solidFill>
                            <a:srgbClr val="000000"/>
                          </a:solidFill>
                          <a:effectLst/>
                          <a:latin typeface="Aptos Light" panose="020B0004020202020204" pitchFamily="34" charset="0"/>
                        </a:rPr>
                        <a:t>.)</a:t>
                      </a:r>
                    </a:p>
                  </a:txBody>
                  <a:tcPr marL="6350" marR="6350" marT="6350" marB="0" anchor="ct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lgn="ctr" fontAlgn="b">
                        <a:buNone/>
                      </a:pPr>
                      <a:r>
                        <a:rPr lang="lt-LT" sz="1600" b="0" i="0" u="none" strike="noStrike" dirty="0">
                          <a:solidFill>
                            <a:schemeClr val="tx1"/>
                          </a:solidFill>
                          <a:effectLst/>
                          <a:latin typeface="Aptos Light" panose="020B0004020202020204" pitchFamily="34" charset="0"/>
                        </a:rPr>
                        <a:t>0,049</a:t>
                      </a:r>
                    </a:p>
                  </a:txBody>
                  <a:tcPr marL="6350" marR="6350" marT="6350" marB="0" anchor="b">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marL="0" algn="ctr" defTabSz="257175" rtl="0" eaLnBrk="1" fontAlgn="b" latinLnBrk="0" hangingPunct="1">
                        <a:buNone/>
                      </a:pPr>
                      <a:r>
                        <a:rPr lang="lt-LT" sz="1600" b="0" i="0" u="none" strike="noStrike" kern="1200" dirty="0">
                          <a:solidFill>
                            <a:schemeClr val="tx1"/>
                          </a:solidFill>
                          <a:effectLst/>
                          <a:latin typeface="Aptos Light" panose="020B0004020202020204" pitchFamily="34" charset="0"/>
                          <a:ea typeface="+mn-ea"/>
                          <a:cs typeface="+mn-cs"/>
                        </a:rPr>
                        <a:t>0,00</a:t>
                      </a:r>
                    </a:p>
                  </a:txBody>
                  <a:tcPr marL="6350" marR="6350" marT="6350" marB="0" anchor="b">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4221568003"/>
                  </a:ext>
                </a:extLst>
              </a:tr>
              <a:tr h="543347">
                <a:tc>
                  <a:txBody>
                    <a:bodyPr/>
                    <a:lstStyle/>
                    <a:p>
                      <a:pPr algn="l" fontAlgn="ctr">
                        <a:buNone/>
                      </a:pPr>
                      <a:r>
                        <a:rPr lang="lt-LT" sz="1600" b="0" i="0" u="none" strike="noStrike" dirty="0">
                          <a:solidFill>
                            <a:srgbClr val="000000"/>
                          </a:solidFill>
                          <a:effectLst/>
                          <a:latin typeface="Aptos Light" panose="020B0004020202020204" pitchFamily="34" charset="0"/>
                        </a:rPr>
                        <a:t>Užteršta plastikinė pakuotė (</a:t>
                      </a:r>
                      <a:r>
                        <a:rPr lang="lt-LT" sz="1600" b="0" i="0" u="none" strike="noStrike" dirty="0" err="1">
                          <a:solidFill>
                            <a:srgbClr val="000000"/>
                          </a:solidFill>
                          <a:effectLst/>
                          <a:latin typeface="Aptos Light" panose="020B0004020202020204" pitchFamily="34" charset="0"/>
                        </a:rPr>
                        <a:t>pavojing</a:t>
                      </a:r>
                      <a:r>
                        <a:rPr lang="lt-LT" sz="1600" b="0" i="0" u="none" strike="noStrike" dirty="0">
                          <a:solidFill>
                            <a:srgbClr val="000000"/>
                          </a:solidFill>
                          <a:effectLst/>
                          <a:latin typeface="Aptos Light" panose="020B0004020202020204" pitchFamily="34" charset="0"/>
                        </a:rPr>
                        <a:t>.)</a:t>
                      </a:r>
                    </a:p>
                  </a:txBody>
                  <a:tcPr marL="6350" marR="6350" marT="6350" marB="0" anchor="ct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lgn="ctr" fontAlgn="b">
                        <a:buNone/>
                      </a:pPr>
                      <a:r>
                        <a:rPr lang="lt-LT" sz="1600" b="0" i="0" u="none" strike="noStrike" dirty="0">
                          <a:solidFill>
                            <a:schemeClr val="tx1"/>
                          </a:solidFill>
                          <a:effectLst/>
                          <a:latin typeface="Aptos Light" panose="020B0004020202020204" pitchFamily="34" charset="0"/>
                        </a:rPr>
                        <a:t>0,179</a:t>
                      </a:r>
                    </a:p>
                  </a:txBody>
                  <a:tcPr marL="6350" marR="6350" marT="6350" marB="0" anchor="b">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marL="0" algn="ctr" defTabSz="257175" rtl="0" eaLnBrk="1" fontAlgn="b" latinLnBrk="0" hangingPunct="1">
                        <a:buNone/>
                      </a:pPr>
                      <a:r>
                        <a:rPr lang="lt-LT" sz="1600" b="0" i="0" u="none" strike="noStrike" kern="1200" dirty="0">
                          <a:solidFill>
                            <a:schemeClr val="tx1"/>
                          </a:solidFill>
                          <a:effectLst/>
                          <a:latin typeface="Aptos Light" panose="020B0004020202020204" pitchFamily="34" charset="0"/>
                          <a:ea typeface="+mn-ea"/>
                          <a:cs typeface="+mn-cs"/>
                        </a:rPr>
                        <a:t>0,035</a:t>
                      </a:r>
                    </a:p>
                  </a:txBody>
                  <a:tcPr marL="6350" marR="6350" marT="6350" marB="0" anchor="b">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2610677522"/>
                  </a:ext>
                </a:extLst>
              </a:tr>
              <a:tr h="543347">
                <a:tc>
                  <a:txBody>
                    <a:bodyPr/>
                    <a:lstStyle/>
                    <a:p>
                      <a:pPr algn="l" fontAlgn="ctr">
                        <a:buNone/>
                      </a:pPr>
                      <a:r>
                        <a:rPr lang="lt-LT" sz="1600" b="0" i="0" u="none" strike="noStrike" dirty="0">
                          <a:solidFill>
                            <a:srgbClr val="000000"/>
                          </a:solidFill>
                          <a:effectLst/>
                          <a:latin typeface="Aptos Light" panose="020B0004020202020204" pitchFamily="34" charset="0"/>
                        </a:rPr>
                        <a:t>Dažų, lako šalinimo atliekos (</a:t>
                      </a:r>
                      <a:r>
                        <a:rPr lang="lt-LT" sz="1600" b="0" i="0" u="none" strike="noStrike" dirty="0" err="1">
                          <a:solidFill>
                            <a:srgbClr val="000000"/>
                          </a:solidFill>
                          <a:effectLst/>
                          <a:latin typeface="Aptos Light" panose="020B0004020202020204" pitchFamily="34" charset="0"/>
                        </a:rPr>
                        <a:t>pavojing</a:t>
                      </a:r>
                      <a:r>
                        <a:rPr lang="lt-LT" sz="1600" b="0" i="0" u="none" strike="noStrike" dirty="0">
                          <a:solidFill>
                            <a:srgbClr val="000000"/>
                          </a:solidFill>
                          <a:effectLst/>
                          <a:latin typeface="Aptos Light" panose="020B0004020202020204" pitchFamily="34" charset="0"/>
                        </a:rPr>
                        <a:t>.)</a:t>
                      </a:r>
                    </a:p>
                  </a:txBody>
                  <a:tcPr marL="6350" marR="6350" marT="6350" marB="0" anchor="ct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lgn="ctr" fontAlgn="b">
                        <a:buNone/>
                      </a:pPr>
                      <a:r>
                        <a:rPr lang="lt-LT" sz="1600" b="0" i="0" u="none" strike="noStrike" dirty="0">
                          <a:solidFill>
                            <a:schemeClr val="tx1"/>
                          </a:solidFill>
                          <a:effectLst/>
                          <a:latin typeface="Aptos Light" panose="020B0004020202020204" pitchFamily="34" charset="0"/>
                        </a:rPr>
                        <a:t>0,003</a:t>
                      </a:r>
                    </a:p>
                  </a:txBody>
                  <a:tcPr marL="6350" marR="6350" marT="6350" marB="0" anchor="b">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marL="0" algn="ctr" defTabSz="257175" rtl="0" eaLnBrk="1" fontAlgn="b" latinLnBrk="0" hangingPunct="1">
                        <a:buNone/>
                      </a:pPr>
                      <a:endParaRPr lang="lt-LT" sz="1600" b="0" i="0" u="none" strike="noStrike" kern="1200" dirty="0">
                        <a:solidFill>
                          <a:schemeClr val="tx1"/>
                        </a:solidFill>
                        <a:effectLst/>
                        <a:latin typeface="Aptos Light" panose="020B0004020202020204" pitchFamily="34" charset="0"/>
                        <a:ea typeface="+mn-ea"/>
                        <a:cs typeface="+mn-cs"/>
                      </a:endParaRPr>
                    </a:p>
                    <a:p>
                      <a:pPr marL="0" algn="ctr" defTabSz="257175" rtl="0" eaLnBrk="1" fontAlgn="b" latinLnBrk="0" hangingPunct="1">
                        <a:buNone/>
                      </a:pPr>
                      <a:r>
                        <a:rPr lang="lt-LT" sz="1600" b="0" i="0" u="none" strike="noStrike" kern="1200" dirty="0">
                          <a:solidFill>
                            <a:schemeClr val="tx1"/>
                          </a:solidFill>
                          <a:effectLst/>
                          <a:latin typeface="Aptos Light" panose="020B0004020202020204" pitchFamily="34" charset="0"/>
                          <a:ea typeface="+mn-ea"/>
                          <a:cs typeface="+mn-cs"/>
                        </a:rPr>
                        <a:t>0,00</a:t>
                      </a:r>
                    </a:p>
                  </a:txBody>
                  <a:tcPr marL="6350" marR="6350" marT="6350" marB="0" anchor="b">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1292716664"/>
                  </a:ext>
                </a:extLst>
              </a:tr>
            </a:tbl>
          </a:graphicData>
        </a:graphic>
      </p:graphicFrame>
      <p:sp>
        <p:nvSpPr>
          <p:cNvPr id="8" name="TextBox 7">
            <a:extLst>
              <a:ext uri="{FF2B5EF4-FFF2-40B4-BE49-F238E27FC236}">
                <a16:creationId xmlns:a16="http://schemas.microsoft.com/office/drawing/2014/main" id="{BF4BDFAB-9821-F847-8044-646B4AA37606}"/>
              </a:ext>
            </a:extLst>
          </p:cNvPr>
          <p:cNvSpPr txBox="1"/>
          <p:nvPr/>
        </p:nvSpPr>
        <p:spPr>
          <a:xfrm>
            <a:off x="1266629" y="4954279"/>
            <a:ext cx="6404169" cy="1179810"/>
          </a:xfrm>
          <a:prstGeom prst="rect">
            <a:avLst/>
          </a:prstGeom>
          <a:noFill/>
        </p:spPr>
        <p:txBody>
          <a:bodyPr wrap="square">
            <a:spAutoFit/>
          </a:bodyPr>
          <a:lstStyle/>
          <a:p>
            <a:pPr>
              <a:spcAft>
                <a:spcPts val="788"/>
              </a:spcAft>
              <a:defRPr sz="2100">
                <a:solidFill>
                  <a:srgbClr val="3C3C3C"/>
                </a:solidFill>
                <a:latin typeface="Times New Roman"/>
              </a:defRPr>
            </a:pPr>
            <a:r>
              <a:rPr lang="lt-LT" sz="1600" dirty="0">
                <a:latin typeface="Aptos Light" panose="020B0004020202020204" pitchFamily="34" charset="0"/>
              </a:rPr>
              <a:t>Gamybos ir administracinės veiklos metu susidarančios atliekos rūšiuojamos pagal galiojančius reikalavimus. </a:t>
            </a:r>
          </a:p>
          <a:p>
            <a:pPr>
              <a:spcAft>
                <a:spcPts val="788"/>
              </a:spcAft>
              <a:defRPr sz="2100">
                <a:solidFill>
                  <a:srgbClr val="3C3C3C"/>
                </a:solidFill>
                <a:latin typeface="Times New Roman"/>
              </a:defRPr>
            </a:pPr>
            <a:r>
              <a:rPr lang="lt-LT" sz="1600" dirty="0">
                <a:latin typeface="Aptos Light" panose="020B0004020202020204" pitchFamily="34" charset="0"/>
              </a:rPr>
              <a:t>Siekiame mažinti atliekų kiekį efektyviai planuodami gamybą ir maksimaliai panaudodami žaliavas. </a:t>
            </a:r>
          </a:p>
        </p:txBody>
      </p:sp>
    </p:spTree>
    <p:extLst>
      <p:ext uri="{BB962C8B-B14F-4D97-AF65-F5344CB8AC3E}">
        <p14:creationId xmlns:p14="http://schemas.microsoft.com/office/powerpoint/2010/main" val="1494345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76B7C04-A36F-4D54-1955-6ECA06A0C83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2F2BC00-D4E8-A1CA-AFE1-4D84E7B95DDD}"/>
              </a:ext>
            </a:extLst>
          </p:cNvPr>
          <p:cNvSpPr txBox="1"/>
          <p:nvPr/>
        </p:nvSpPr>
        <p:spPr>
          <a:xfrm>
            <a:off x="4822631" y="6011925"/>
            <a:ext cx="3734677" cy="338554"/>
          </a:xfrm>
          <a:prstGeom prst="rect">
            <a:avLst/>
          </a:prstGeom>
          <a:noFill/>
        </p:spPr>
        <p:txBody>
          <a:bodyPr wrap="none">
            <a:spAutoFit/>
          </a:bodyPr>
          <a:lstStyle/>
          <a:p>
            <a:pPr>
              <a:defRPr sz="1600" i="1">
                <a:solidFill>
                  <a:srgbClr val="5A785A"/>
                </a:solidFill>
              </a:defRPr>
            </a:pPr>
            <a:r>
              <a:rPr lang="lt-LT" sz="1600" dirty="0">
                <a:latin typeface="Aptos Light" panose="020B0004020202020204" pitchFamily="34" charset="0"/>
              </a:rPr>
              <a:t>Kiekviena patirtis tampa ateities pagrindu.</a:t>
            </a:r>
            <a:endParaRPr sz="1600" dirty="0">
              <a:latin typeface="Aptos Light" panose="020B0004020202020204" pitchFamily="34" charset="0"/>
            </a:endParaRPr>
          </a:p>
        </p:txBody>
      </p:sp>
      <p:sp>
        <p:nvSpPr>
          <p:cNvPr id="5" name="TextBox 4">
            <a:extLst>
              <a:ext uri="{FF2B5EF4-FFF2-40B4-BE49-F238E27FC236}">
                <a16:creationId xmlns:a16="http://schemas.microsoft.com/office/drawing/2014/main" id="{0BF68E71-CB09-70F2-03E9-CD43D70233DD}"/>
              </a:ext>
            </a:extLst>
          </p:cNvPr>
          <p:cNvSpPr txBox="1"/>
          <p:nvPr/>
        </p:nvSpPr>
        <p:spPr>
          <a:xfrm>
            <a:off x="1334363" y="1854617"/>
            <a:ext cx="7106904" cy="3990836"/>
          </a:xfrm>
          <a:prstGeom prst="rect">
            <a:avLst/>
          </a:prstGeom>
          <a:noFill/>
        </p:spPr>
        <p:txBody>
          <a:bodyPr wrap="square">
            <a:spAutoFit/>
          </a:bodyPr>
          <a:lstStyle/>
          <a:p>
            <a:pPr>
              <a:spcAft>
                <a:spcPts val="788"/>
              </a:spcAft>
              <a:defRPr sz="2100">
                <a:solidFill>
                  <a:srgbClr val="3C3C3C"/>
                </a:solidFill>
                <a:latin typeface="Times New Roman"/>
              </a:defRPr>
            </a:pPr>
            <a:r>
              <a:rPr lang="lt-LT" sz="1600" dirty="0">
                <a:latin typeface="Aptos Light" panose="020B0004020202020204" pitchFamily="34" charset="0"/>
              </a:rPr>
              <a:t>Kiekvienas Kvapų namų produktas yra daugelio žmonių darbo rezultatas. Žmonės yra svarbiausia ilgalaikės organizacijos stiprybė. Tikime, kad profesinės žinios, atsakomybė ir patirtis kaupiamos per ilgą laiką, todėl stengiamės kurti aplinką, kurioje darbuotojai gali augti, mokytis ir perduoti sukauptą patirtį kolegoms. Ilgalaikis bendradarbiavimas leidžia išlaikyti aukštą kompetencijų lygį, užtikrinti veiklos tęstinumą ir puoselėti organizacijos kultūrą, paremtą pasitikėjimu, pagarba ir atsakomybe. Mūsų požiūriu, tvari organizacija pirmiausia prasideda nuo žmonių.</a:t>
            </a:r>
          </a:p>
          <a:p>
            <a:pPr>
              <a:spcAft>
                <a:spcPts val="788"/>
              </a:spcAft>
              <a:defRPr sz="2100">
                <a:solidFill>
                  <a:srgbClr val="3C3C3C"/>
                </a:solidFill>
                <a:latin typeface="Times New Roman"/>
              </a:defRPr>
            </a:pPr>
            <a:r>
              <a:rPr lang="lt-LT" sz="1600" dirty="0">
                <a:latin typeface="Aptos Light" panose="020B0004020202020204" pitchFamily="34" charset="0"/>
              </a:rPr>
              <a:t>Kasmet darbuotojų kompetencijų stiprinimui skiriame apie 150–200 mokymų valandų. Mokymų programa apima profesinių kompetencijų ugdymą, produktų pažinimą, klientų konsultavimo kokybę, darbuotojų saugą, sveikatos prevenciją bei kvalifikacijos tobulinimą.</a:t>
            </a:r>
          </a:p>
          <a:p>
            <a:pPr>
              <a:spcAft>
                <a:spcPts val="788"/>
              </a:spcAft>
              <a:defRPr sz="2100">
                <a:solidFill>
                  <a:srgbClr val="3C3C3C"/>
                </a:solidFill>
                <a:latin typeface="Times New Roman"/>
              </a:defRPr>
            </a:pPr>
            <a:r>
              <a:rPr lang="lt-LT" sz="1600" dirty="0">
                <a:latin typeface="Aptos Light" panose="020B0004020202020204" pitchFamily="34" charset="0"/>
              </a:rPr>
              <a:t>Tikime, kad kiekvienas žmogus, nepriklausomai nuo savo patirties ar pareigų, gali prisidėti prie organizacijos augimo. Todėl profesines galimybes siejame su žiniomis, atsakomybe ir noru tobulėti.</a:t>
            </a:r>
          </a:p>
        </p:txBody>
      </p:sp>
      <p:pic>
        <p:nvPicPr>
          <p:cNvPr id="9" name="Paveikslėlis 8">
            <a:extLst>
              <a:ext uri="{FF2B5EF4-FFF2-40B4-BE49-F238E27FC236}">
                <a16:creationId xmlns:a16="http://schemas.microsoft.com/office/drawing/2014/main" id="{A057344B-7D2A-E65F-4C09-CE91927B82CB}"/>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367C0DA4-E439-0770-1F3A-87B39762A0DD}"/>
              </a:ext>
            </a:extLst>
          </p:cNvPr>
          <p:cNvSpPr txBox="1"/>
          <p:nvPr/>
        </p:nvSpPr>
        <p:spPr>
          <a:xfrm>
            <a:off x="1334364" y="1454507"/>
            <a:ext cx="6404168"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Žmonės kuria kokybę</a:t>
            </a:r>
          </a:p>
        </p:txBody>
      </p:sp>
      <p:pic>
        <p:nvPicPr>
          <p:cNvPr id="11" name="Grafinis elementas 10" descr="Aspiration outline">
            <a:extLst>
              <a:ext uri="{FF2B5EF4-FFF2-40B4-BE49-F238E27FC236}">
                <a16:creationId xmlns:a16="http://schemas.microsoft.com/office/drawing/2014/main" id="{50F712DD-C3E3-31FA-05BE-C6728901D99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2733" y="5401739"/>
            <a:ext cx="743796" cy="743796"/>
          </a:xfrm>
          <a:prstGeom prst="rect">
            <a:avLst/>
          </a:prstGeom>
        </p:spPr>
      </p:pic>
      <p:sp>
        <p:nvSpPr>
          <p:cNvPr id="3" name="TextBox 2">
            <a:extLst>
              <a:ext uri="{FF2B5EF4-FFF2-40B4-BE49-F238E27FC236}">
                <a16:creationId xmlns:a16="http://schemas.microsoft.com/office/drawing/2014/main" id="{847441DE-2D64-5F3C-D7E6-5C38B468387D}"/>
              </a:ext>
            </a:extLst>
          </p:cNvPr>
          <p:cNvSpPr txBox="1"/>
          <p:nvPr/>
        </p:nvSpPr>
        <p:spPr>
          <a:xfrm>
            <a:off x="1334363" y="546187"/>
            <a:ext cx="6404168" cy="400110"/>
          </a:xfrm>
          <a:prstGeom prst="rect">
            <a:avLst/>
          </a:prstGeom>
          <a:noFill/>
        </p:spPr>
        <p:txBody>
          <a:bodyPr wrap="square">
            <a:spAutoFit/>
          </a:bodyPr>
          <a:lstStyle/>
          <a:p>
            <a:pPr>
              <a:defRPr sz="2800" b="1">
                <a:solidFill>
                  <a:srgbClr val="264E38"/>
                </a:solidFill>
              </a:defRPr>
            </a:pPr>
            <a:r>
              <a:rPr lang="en-US" sz="2000" dirty="0">
                <a:latin typeface="Aptos Light" panose="020B0004020202020204" pitchFamily="34" charset="0"/>
              </a:rPr>
              <a:t>SOCIALIN</a:t>
            </a:r>
            <a:r>
              <a:rPr lang="lt-LT" sz="2000" dirty="0">
                <a:latin typeface="Aptos Light" panose="020B0004020202020204" pitchFamily="34" charset="0"/>
              </a:rPr>
              <a:t>Ė ATSAKOMYBĖ</a:t>
            </a:r>
          </a:p>
        </p:txBody>
      </p:sp>
    </p:spTree>
    <p:extLst>
      <p:ext uri="{BB962C8B-B14F-4D97-AF65-F5344CB8AC3E}">
        <p14:creationId xmlns:p14="http://schemas.microsoft.com/office/powerpoint/2010/main" val="2728196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05CC273-3E37-9917-90E8-40976FBA353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F3C504F-5CC7-A8D2-B49A-51116A361920}"/>
              </a:ext>
            </a:extLst>
          </p:cNvPr>
          <p:cNvSpPr txBox="1"/>
          <p:nvPr/>
        </p:nvSpPr>
        <p:spPr>
          <a:xfrm>
            <a:off x="5542298" y="6003459"/>
            <a:ext cx="2765694" cy="338554"/>
          </a:xfrm>
          <a:prstGeom prst="rect">
            <a:avLst/>
          </a:prstGeom>
          <a:noFill/>
        </p:spPr>
        <p:txBody>
          <a:bodyPr wrap="none">
            <a:spAutoFit/>
          </a:bodyPr>
          <a:lstStyle/>
          <a:p>
            <a:pPr>
              <a:defRPr sz="1600" i="1">
                <a:solidFill>
                  <a:srgbClr val="5A785A"/>
                </a:solidFill>
              </a:defRPr>
            </a:pPr>
            <a:r>
              <a:rPr lang="lt-LT" sz="1600" dirty="0">
                <a:latin typeface="Aptos Light" panose="020B0004020202020204" pitchFamily="34" charset="0"/>
              </a:rPr>
              <a:t>Žinios auga kartu su žmogumi.</a:t>
            </a:r>
            <a:endParaRPr sz="1600" dirty="0">
              <a:latin typeface="Aptos Light" panose="020B0004020202020204" pitchFamily="34" charset="0"/>
            </a:endParaRPr>
          </a:p>
        </p:txBody>
      </p:sp>
      <p:sp>
        <p:nvSpPr>
          <p:cNvPr id="5" name="TextBox 4">
            <a:extLst>
              <a:ext uri="{FF2B5EF4-FFF2-40B4-BE49-F238E27FC236}">
                <a16:creationId xmlns:a16="http://schemas.microsoft.com/office/drawing/2014/main" id="{E8E0DB5F-84B6-65E3-E8BB-C37CB95BA881}"/>
              </a:ext>
            </a:extLst>
          </p:cNvPr>
          <p:cNvSpPr txBox="1"/>
          <p:nvPr/>
        </p:nvSpPr>
        <p:spPr>
          <a:xfrm>
            <a:off x="1334363" y="1854617"/>
            <a:ext cx="6404169" cy="1672253"/>
          </a:xfrm>
          <a:prstGeom prst="rect">
            <a:avLst/>
          </a:prstGeom>
          <a:noFill/>
        </p:spPr>
        <p:txBody>
          <a:bodyPr wrap="square">
            <a:spAutoFit/>
          </a:bodyPr>
          <a:lstStyle/>
          <a:p>
            <a:pPr>
              <a:spcAft>
                <a:spcPts val="788"/>
              </a:spcAft>
              <a:defRPr sz="2100">
                <a:solidFill>
                  <a:srgbClr val="3C3C3C"/>
                </a:solidFill>
                <a:latin typeface="Times New Roman"/>
              </a:defRPr>
            </a:pPr>
            <a:r>
              <a:rPr lang="lt-LT" sz="1600" dirty="0">
                <a:latin typeface="Aptos Light" panose="020B0004020202020204" pitchFamily="34" charset="0"/>
              </a:rPr>
              <a:t>Tikime, kad atsakinga įmonė ne tik gamina produktus, bet ir padeda žmonėms juos suprasti. Todėl dalį mūsų veiklos sudaro edukacija – straipsniai, paskaitos, mokymai, konsultacijos ir kasdieniai pokalbiai su klientais.</a:t>
            </a:r>
          </a:p>
          <a:p>
            <a:pPr>
              <a:spcAft>
                <a:spcPts val="788"/>
              </a:spcAft>
              <a:defRPr sz="2100">
                <a:solidFill>
                  <a:srgbClr val="3C3C3C"/>
                </a:solidFill>
                <a:latin typeface="Times New Roman"/>
              </a:defRPr>
            </a:pPr>
            <a:r>
              <a:rPr lang="lt-LT" sz="1600" dirty="0">
                <a:latin typeface="Aptos Light" panose="020B0004020202020204" pitchFamily="34" charset="0"/>
              </a:rPr>
              <a:t>Siekiame, kad žmonės rinktųsi produktus sąmoningai, suprasdami augalų savybes, jų kilmę ir atsakingą bei saugų naudojimą.</a:t>
            </a:r>
          </a:p>
        </p:txBody>
      </p:sp>
      <p:pic>
        <p:nvPicPr>
          <p:cNvPr id="9" name="Paveikslėlis 8">
            <a:extLst>
              <a:ext uri="{FF2B5EF4-FFF2-40B4-BE49-F238E27FC236}">
                <a16:creationId xmlns:a16="http://schemas.microsoft.com/office/drawing/2014/main" id="{3CC37010-D7FC-98CE-875F-533519713CCE}"/>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7B2F7CE0-9AE8-8837-B7DE-2970070EAED5}"/>
              </a:ext>
            </a:extLst>
          </p:cNvPr>
          <p:cNvSpPr txBox="1"/>
          <p:nvPr/>
        </p:nvSpPr>
        <p:spPr>
          <a:xfrm>
            <a:off x="1334364" y="1454507"/>
            <a:ext cx="6404168" cy="400110"/>
          </a:xfrm>
          <a:prstGeom prst="rect">
            <a:avLst/>
          </a:prstGeom>
          <a:noFill/>
        </p:spPr>
        <p:txBody>
          <a:bodyPr wrap="square">
            <a:spAutoFit/>
          </a:bodyPr>
          <a:lstStyle/>
          <a:p>
            <a:pPr>
              <a:defRPr sz="2800" b="1">
                <a:solidFill>
                  <a:srgbClr val="264E38"/>
                </a:solidFill>
              </a:defRPr>
            </a:pPr>
            <a:r>
              <a:rPr lang="lt-LT" sz="2000">
                <a:latin typeface="Aptos Light" panose="020B0004020202020204" pitchFamily="34" charset="0"/>
              </a:rPr>
              <a:t>Žiniomis dalijamės plačiau</a:t>
            </a:r>
            <a:endParaRPr lang="lt-LT" sz="2000" dirty="0">
              <a:latin typeface="Aptos Light" panose="020B0004020202020204" pitchFamily="34" charset="0"/>
            </a:endParaRPr>
          </a:p>
        </p:txBody>
      </p:sp>
      <p:graphicFrame>
        <p:nvGraphicFramePr>
          <p:cNvPr id="2" name="Lentelė 1">
            <a:extLst>
              <a:ext uri="{FF2B5EF4-FFF2-40B4-BE49-F238E27FC236}">
                <a16:creationId xmlns:a16="http://schemas.microsoft.com/office/drawing/2014/main" id="{1B4BB000-3EFF-88D5-882C-1A3ED873404C}"/>
              </a:ext>
            </a:extLst>
          </p:cNvPr>
          <p:cNvGraphicFramePr>
            <a:graphicFrameLocks noGrp="1"/>
          </p:cNvGraphicFramePr>
          <p:nvPr>
            <p:extLst>
              <p:ext uri="{D42A27DB-BD31-4B8C-83A1-F6EECF244321}">
                <p14:modId xmlns:p14="http://schemas.microsoft.com/office/powerpoint/2010/main" val="2474779393"/>
              </p:ext>
            </p:extLst>
          </p:nvPr>
        </p:nvGraphicFramePr>
        <p:xfrm>
          <a:off x="1420713" y="3646310"/>
          <a:ext cx="6096000" cy="2011680"/>
        </p:xfrm>
        <a:graphic>
          <a:graphicData uri="http://schemas.openxmlformats.org/drawingml/2006/table">
            <a:tbl>
              <a:tblPr firstRow="1" bandRow="1">
                <a:tableStyleId>{5940675A-B579-460E-94D1-54222C63F5DA}</a:tableStyleId>
              </a:tblPr>
              <a:tblGrid>
                <a:gridCol w="3048000">
                  <a:extLst>
                    <a:ext uri="{9D8B030D-6E8A-4147-A177-3AD203B41FA5}">
                      <a16:colId xmlns:a16="http://schemas.microsoft.com/office/drawing/2014/main" val="2936274368"/>
                    </a:ext>
                  </a:extLst>
                </a:gridCol>
                <a:gridCol w="3048000">
                  <a:extLst>
                    <a:ext uri="{9D8B030D-6E8A-4147-A177-3AD203B41FA5}">
                      <a16:colId xmlns:a16="http://schemas.microsoft.com/office/drawing/2014/main" val="2582894009"/>
                    </a:ext>
                  </a:extLst>
                </a:gridCol>
              </a:tblGrid>
              <a:tr h="370840">
                <a:tc>
                  <a:txBody>
                    <a:bodyPr/>
                    <a:lstStyle/>
                    <a:p>
                      <a:r>
                        <a:rPr lang="lt-LT" sz="1200" dirty="0">
                          <a:latin typeface="Aptos Light" panose="020B0004020202020204" pitchFamily="34" charset="0"/>
                        </a:rPr>
                        <a:t>Edukacijų kryptys</a:t>
                      </a:r>
                    </a:p>
                  </a:txBody>
                  <a:tcPr/>
                </a:tc>
                <a:tc>
                  <a:txBody>
                    <a:bodyPr/>
                    <a:lstStyle/>
                    <a:p>
                      <a:r>
                        <a:rPr lang="lt-LT" sz="1200" dirty="0">
                          <a:latin typeface="Aptos Light" panose="020B0004020202020204" pitchFamily="34" charset="0"/>
                        </a:rPr>
                        <a:t>Aromaterapija: nauda, saugus naudojimas; natūrali kosmetika; augalų ir jų savybių pažinimas</a:t>
                      </a:r>
                    </a:p>
                  </a:txBody>
                  <a:tcPr/>
                </a:tc>
                <a:extLst>
                  <a:ext uri="{0D108BD9-81ED-4DB2-BD59-A6C34878D82A}">
                    <a16:rowId xmlns:a16="http://schemas.microsoft.com/office/drawing/2014/main" val="2940447708"/>
                  </a:ext>
                </a:extLst>
              </a:tr>
              <a:tr h="370840">
                <a:tc>
                  <a:txBody>
                    <a:bodyPr/>
                    <a:lstStyle/>
                    <a:p>
                      <a:r>
                        <a:rPr lang="lt-LT" sz="1200" dirty="0">
                          <a:latin typeface="Aptos Light" panose="020B0004020202020204" pitchFamily="34" charset="0"/>
                        </a:rPr>
                        <a:t>Edukacijų tipas</a:t>
                      </a:r>
                    </a:p>
                  </a:txBody>
                  <a:tcPr/>
                </a:tc>
                <a:tc>
                  <a:txBody>
                    <a:bodyPr/>
                    <a:lstStyle/>
                    <a:p>
                      <a:r>
                        <a:rPr lang="lt-LT" sz="1200" dirty="0">
                          <a:latin typeface="Aptos Light" panose="020B0004020202020204" pitchFamily="34" charset="0"/>
                        </a:rPr>
                        <a:t>Nuotolinės specialistų paskaitos ir jų įrašai, gyvos transliacijos, straipsniai, edukaciniai lapeliai, kontaktinis konsultavimas pardavimo vietose, paskaitos mokymosi įstaigose studentams, dirbtuvės ir kvapų pažinimo vakarai, atsakymai į užklausas ir laiškus, atnaujinami produktų aprašymai</a:t>
                      </a:r>
                    </a:p>
                  </a:txBody>
                  <a:tcPr/>
                </a:tc>
                <a:extLst>
                  <a:ext uri="{0D108BD9-81ED-4DB2-BD59-A6C34878D82A}">
                    <a16:rowId xmlns:a16="http://schemas.microsoft.com/office/drawing/2014/main" val="2141746630"/>
                  </a:ext>
                </a:extLst>
              </a:tr>
            </a:tbl>
          </a:graphicData>
        </a:graphic>
      </p:graphicFrame>
    </p:spTree>
    <p:extLst>
      <p:ext uri="{BB962C8B-B14F-4D97-AF65-F5344CB8AC3E}">
        <p14:creationId xmlns:p14="http://schemas.microsoft.com/office/powerpoint/2010/main" val="84049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BF63D38-7F18-1AA9-7737-303A93E3CED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7F95542-2AEA-D570-910E-6EB07BA73BB5}"/>
              </a:ext>
            </a:extLst>
          </p:cNvPr>
          <p:cNvSpPr txBox="1"/>
          <p:nvPr/>
        </p:nvSpPr>
        <p:spPr>
          <a:xfrm>
            <a:off x="4965355" y="6003459"/>
            <a:ext cx="3254865" cy="338554"/>
          </a:xfrm>
          <a:prstGeom prst="rect">
            <a:avLst/>
          </a:prstGeom>
          <a:noFill/>
        </p:spPr>
        <p:txBody>
          <a:bodyPr wrap="none">
            <a:spAutoFit/>
          </a:bodyPr>
          <a:lstStyle/>
          <a:p>
            <a:pPr>
              <a:defRPr sz="1600" i="1">
                <a:solidFill>
                  <a:srgbClr val="5A785A"/>
                </a:solidFill>
              </a:defRPr>
            </a:pPr>
            <a:r>
              <a:rPr lang="lt-LT" sz="1600" dirty="0">
                <a:latin typeface="Aptos Light" panose="020B0004020202020204" pitchFamily="34" charset="0"/>
              </a:rPr>
              <a:t>Atsakomybė tęsiasi už įmonės durų.</a:t>
            </a:r>
            <a:endParaRPr sz="1600" dirty="0">
              <a:latin typeface="Aptos Light" panose="020B0004020202020204" pitchFamily="34" charset="0"/>
            </a:endParaRPr>
          </a:p>
        </p:txBody>
      </p:sp>
      <p:sp>
        <p:nvSpPr>
          <p:cNvPr id="5" name="TextBox 4">
            <a:extLst>
              <a:ext uri="{FF2B5EF4-FFF2-40B4-BE49-F238E27FC236}">
                <a16:creationId xmlns:a16="http://schemas.microsoft.com/office/drawing/2014/main" id="{B13301C3-1F0D-611F-399B-CD13029DC53A}"/>
              </a:ext>
            </a:extLst>
          </p:cNvPr>
          <p:cNvSpPr txBox="1"/>
          <p:nvPr/>
        </p:nvSpPr>
        <p:spPr>
          <a:xfrm>
            <a:off x="1334364" y="1556594"/>
            <a:ext cx="6885857" cy="4544834"/>
          </a:xfrm>
          <a:prstGeom prst="rect">
            <a:avLst/>
          </a:prstGeom>
          <a:noFill/>
        </p:spPr>
        <p:txBody>
          <a:bodyPr wrap="square">
            <a:spAutoFit/>
          </a:bodyPr>
          <a:lstStyle/>
          <a:p>
            <a:pPr>
              <a:spcAft>
                <a:spcPts val="788"/>
              </a:spcAft>
              <a:defRPr sz="2100">
                <a:solidFill>
                  <a:srgbClr val="3C3C3C"/>
                </a:solidFill>
                <a:latin typeface="Times New Roman"/>
              </a:defRPr>
            </a:pPr>
            <a:r>
              <a:rPr lang="lt-LT" sz="1600" dirty="0">
                <a:latin typeface="Aptos Light" panose="020B0004020202020204" pitchFamily="34" charset="0"/>
              </a:rPr>
              <a:t>Tikime, kad atsakomybė nesibaigia sukūrus produktą. Savo žiniomis, patirtimi ir partnerystėmis siekiame prisidėti prie atsakingesnės visuomenės, augalų pažinimo kultūros ir tvaresnių sprendimų. Remiame iniciatyvas, kurios kuria ilgalaikę vertę žmonėms ir aplinkai, bendradarbiaujame su švietimo bei mokslo bendruomene ir dalijamės profesine patirtimi su kitomis organizacijomis</a:t>
            </a:r>
            <a:r>
              <a:rPr lang="en-US" sz="1600" dirty="0">
                <a:latin typeface="Aptos Light" panose="020B0004020202020204" pitchFamily="34" charset="0"/>
              </a:rPr>
              <a:t>:</a:t>
            </a:r>
          </a:p>
          <a:p>
            <a:pPr marL="285750" indent="-285750">
              <a:spcAft>
                <a:spcPts val="788"/>
              </a:spcAft>
              <a:buFontTx/>
              <a:buChar char="-"/>
              <a:defRPr sz="2100">
                <a:solidFill>
                  <a:srgbClr val="3C3C3C"/>
                </a:solidFill>
                <a:latin typeface="Times New Roman"/>
              </a:defRPr>
            </a:pPr>
            <a:r>
              <a:rPr lang="lt-LT" sz="1600" b="1" dirty="0">
                <a:latin typeface="Aptos Light" panose="020B0004020202020204" pitchFamily="34" charset="0"/>
              </a:rPr>
              <a:t>Bendradarbiavimas su aukštosiomis mokyklomis</a:t>
            </a:r>
            <a:r>
              <a:rPr lang="en-US" sz="1600" b="1" dirty="0">
                <a:latin typeface="Aptos Light" panose="020B0004020202020204" pitchFamily="34" charset="0"/>
              </a:rPr>
              <a:t>. </a:t>
            </a:r>
            <a:r>
              <a:rPr lang="lt-LT" sz="1600" dirty="0">
                <a:latin typeface="Aptos Light" panose="020B0004020202020204" pitchFamily="34" charset="0"/>
              </a:rPr>
              <a:t>Konsultuojame studentus, dalijamės praktinėmis žiniomis ir prisidedame prie baigiamųjų darbų rengimo.</a:t>
            </a:r>
          </a:p>
          <a:p>
            <a:pPr marL="285750" indent="-285750">
              <a:spcAft>
                <a:spcPts val="788"/>
              </a:spcAft>
              <a:buFontTx/>
              <a:buChar char="-"/>
              <a:defRPr sz="2100">
                <a:solidFill>
                  <a:srgbClr val="3C3C3C"/>
                </a:solidFill>
                <a:latin typeface="Times New Roman"/>
              </a:defRPr>
            </a:pPr>
            <a:r>
              <a:rPr lang="lt-LT" sz="1600" b="1" dirty="0">
                <a:latin typeface="Aptos Light" panose="020B0004020202020204" pitchFamily="34" charset="0"/>
              </a:rPr>
              <a:t>Narystės ir profesinis bendradarbiavimas. </a:t>
            </a:r>
            <a:r>
              <a:rPr lang="lt-LT" sz="1600" dirty="0">
                <a:latin typeface="Aptos Light" panose="020B0004020202020204" pitchFamily="34" charset="0"/>
              </a:rPr>
              <a:t>Lietuvos atsakingo verslo asociacija (LAVA), Lietuvos aromaterapeutų asociacija, KKAL.</a:t>
            </a:r>
            <a:endParaRPr lang="en-US" sz="1600" dirty="0">
              <a:latin typeface="Aptos Light" panose="020B0004020202020204" pitchFamily="34" charset="0"/>
            </a:endParaRPr>
          </a:p>
          <a:p>
            <a:pPr marL="285750" indent="-285750">
              <a:spcAft>
                <a:spcPts val="788"/>
              </a:spcAft>
              <a:buFontTx/>
              <a:buChar char="-"/>
              <a:defRPr sz="2100">
                <a:solidFill>
                  <a:srgbClr val="3C3C3C"/>
                </a:solidFill>
                <a:latin typeface="Times New Roman"/>
              </a:defRPr>
            </a:pPr>
            <a:r>
              <a:rPr lang="lt-LT" sz="1600" b="1" dirty="0">
                <a:latin typeface="Aptos Light" panose="020B0004020202020204" pitchFamily="34" charset="0"/>
              </a:rPr>
              <a:t>Parama aplinkosaugai</a:t>
            </a:r>
            <a:r>
              <a:rPr lang="en-US" sz="1600" b="1" dirty="0">
                <a:latin typeface="Aptos Light" panose="020B0004020202020204" pitchFamily="34" charset="0"/>
              </a:rPr>
              <a:t>. </a:t>
            </a:r>
            <a:r>
              <a:rPr lang="lt-LT" sz="1600" dirty="0">
                <a:latin typeface="Aptos Light" panose="020B0004020202020204" pitchFamily="34" charset="0"/>
              </a:rPr>
              <a:t>Remiame </a:t>
            </a:r>
            <a:r>
              <a:rPr lang="lt-LT" sz="1600" dirty="0" err="1">
                <a:latin typeface="Aptos Light" panose="020B0004020202020204" pitchFamily="34" charset="0"/>
              </a:rPr>
              <a:t>Sengirės</a:t>
            </a:r>
            <a:r>
              <a:rPr lang="lt-LT" sz="1600" dirty="0">
                <a:latin typeface="Aptos Light" panose="020B0004020202020204" pitchFamily="34" charset="0"/>
              </a:rPr>
              <a:t> fondą, prisidėdami prie senųjų Lietuvos miškų išsaugojimo.</a:t>
            </a:r>
            <a:endParaRPr lang="en-US" sz="1600" dirty="0">
              <a:latin typeface="Aptos Light" panose="020B0004020202020204" pitchFamily="34" charset="0"/>
            </a:endParaRPr>
          </a:p>
          <a:p>
            <a:pPr marL="285750" indent="-285750">
              <a:spcAft>
                <a:spcPts val="788"/>
              </a:spcAft>
              <a:buFontTx/>
              <a:buChar char="-"/>
              <a:defRPr sz="2100">
                <a:solidFill>
                  <a:srgbClr val="3C3C3C"/>
                </a:solidFill>
                <a:latin typeface="Times New Roman"/>
              </a:defRPr>
            </a:pPr>
            <a:r>
              <a:rPr lang="lt-LT" sz="1600" dirty="0">
                <a:latin typeface="Aptos Light" panose="020B0004020202020204" pitchFamily="34" charset="0"/>
              </a:rPr>
              <a:t> </a:t>
            </a:r>
            <a:r>
              <a:rPr lang="lt-LT" sz="1600" b="1" dirty="0">
                <a:latin typeface="Aptos Light" panose="020B0004020202020204" pitchFamily="34" charset="0"/>
              </a:rPr>
              <a:t>Socialinės iniciatyvos</a:t>
            </a:r>
            <a:r>
              <a:rPr lang="en-US" sz="1600" dirty="0">
                <a:latin typeface="Aptos Light" panose="020B0004020202020204" pitchFamily="34" charset="0"/>
              </a:rPr>
              <a:t>. Dal</a:t>
            </a:r>
            <a:r>
              <a:rPr lang="lt-LT" sz="1600" dirty="0">
                <a:latin typeface="Aptos Light" panose="020B0004020202020204" pitchFamily="34" charset="0"/>
              </a:rPr>
              <a:t>y</a:t>
            </a:r>
            <a:r>
              <a:rPr lang="en-US" sz="1600" dirty="0" err="1">
                <a:latin typeface="Aptos Light" panose="020B0004020202020204" pitchFamily="34" charset="0"/>
              </a:rPr>
              <a:t>vaujame</a:t>
            </a:r>
            <a:r>
              <a:rPr lang="en-US" sz="1600" dirty="0">
                <a:latin typeface="Aptos Light" panose="020B0004020202020204" pitchFamily="34" charset="0"/>
              </a:rPr>
              <a:t> </a:t>
            </a:r>
            <a:r>
              <a:rPr lang="lt-LT" sz="1600" dirty="0">
                <a:latin typeface="Aptos Light" panose="020B0004020202020204" pitchFamily="34" charset="0"/>
              </a:rPr>
              <a:t>socialinėms grupėms skirtose </a:t>
            </a:r>
            <a:r>
              <a:rPr lang="en-US" sz="1600" dirty="0" err="1">
                <a:latin typeface="Aptos Light" panose="020B0004020202020204" pitchFamily="34" charset="0"/>
              </a:rPr>
              <a:t>lojalumo</a:t>
            </a:r>
            <a:r>
              <a:rPr lang="en-US" sz="1600" dirty="0">
                <a:latin typeface="Aptos Light" panose="020B0004020202020204" pitchFamily="34" charset="0"/>
              </a:rPr>
              <a:t> </a:t>
            </a:r>
            <a:r>
              <a:rPr lang="en-US" sz="1600" dirty="0" err="1">
                <a:latin typeface="Aptos Light" panose="020B0004020202020204" pitchFamily="34" charset="0"/>
              </a:rPr>
              <a:t>programose</a:t>
            </a:r>
            <a:r>
              <a:rPr lang="en-US" sz="1600" dirty="0">
                <a:latin typeface="Aptos Light" panose="020B0004020202020204" pitchFamily="34" charset="0"/>
              </a:rPr>
              <a:t> (</a:t>
            </a:r>
            <a:r>
              <a:rPr lang="lt-LT" sz="1600" dirty="0">
                <a:latin typeface="Aptos Light" panose="020B0004020202020204" pitchFamily="34" charset="0"/>
              </a:rPr>
              <a:t>Šeimos</a:t>
            </a:r>
            <a:r>
              <a:rPr lang="en-US" sz="1600" dirty="0">
                <a:latin typeface="Aptos Light" panose="020B0004020202020204" pitchFamily="34" charset="0"/>
              </a:rPr>
              <a:t>, </a:t>
            </a:r>
            <a:r>
              <a:rPr lang="lt-LT" sz="1600" dirty="0">
                <a:latin typeface="Aptos Light" panose="020B0004020202020204" pitchFamily="34" charset="0"/>
              </a:rPr>
              <a:t>POLA kortelių turėtojams</a:t>
            </a:r>
            <a:r>
              <a:rPr lang="en-US" sz="1600" dirty="0">
                <a:latin typeface="Aptos Light" panose="020B0004020202020204" pitchFamily="34" charset="0"/>
              </a:rPr>
              <a:t>)</a:t>
            </a:r>
            <a:r>
              <a:rPr lang="lt-LT" sz="1600" dirty="0">
                <a:latin typeface="Aptos Light" panose="020B0004020202020204" pitchFamily="34" charset="0"/>
              </a:rPr>
              <a:t>.</a:t>
            </a:r>
            <a:endParaRPr lang="en-US" sz="1600" dirty="0">
              <a:latin typeface="Aptos Light" panose="020B0004020202020204" pitchFamily="34" charset="0"/>
            </a:endParaRPr>
          </a:p>
          <a:p>
            <a:pPr marL="285750" indent="-285750">
              <a:spcAft>
                <a:spcPts val="788"/>
              </a:spcAft>
              <a:buFontTx/>
              <a:buChar char="-"/>
              <a:defRPr sz="2100">
                <a:solidFill>
                  <a:srgbClr val="3C3C3C"/>
                </a:solidFill>
                <a:latin typeface="Times New Roman"/>
              </a:defRPr>
            </a:pPr>
            <a:r>
              <a:rPr lang="lt-LT" sz="1600" dirty="0">
                <a:latin typeface="Aptos Light" panose="020B0004020202020204" pitchFamily="34" charset="0"/>
              </a:rPr>
              <a:t> </a:t>
            </a:r>
            <a:r>
              <a:rPr lang="lt-LT" sz="1600" b="1" dirty="0">
                <a:latin typeface="Aptos Light" panose="020B0004020202020204" pitchFamily="34" charset="0"/>
              </a:rPr>
              <a:t>Parama bendruomenėms</a:t>
            </a:r>
            <a:r>
              <a:rPr lang="en-US" sz="1600" dirty="0">
                <a:latin typeface="Aptos Light" panose="020B0004020202020204" pitchFamily="34" charset="0"/>
              </a:rPr>
              <a:t>. </a:t>
            </a:r>
            <a:r>
              <a:rPr lang="lt-LT" sz="1600" dirty="0">
                <a:latin typeface="Aptos Light" panose="020B0004020202020204" pitchFamily="34" charset="0"/>
              </a:rPr>
              <a:t>Prisidedame prie edukacinių, sveikatos ir vaikų iniciatyvų bei renginių.</a:t>
            </a:r>
          </a:p>
        </p:txBody>
      </p:sp>
      <p:pic>
        <p:nvPicPr>
          <p:cNvPr id="9" name="Paveikslėlis 8">
            <a:extLst>
              <a:ext uri="{FF2B5EF4-FFF2-40B4-BE49-F238E27FC236}">
                <a16:creationId xmlns:a16="http://schemas.microsoft.com/office/drawing/2014/main" id="{0E4D742C-1D84-2C71-4957-E3C848646649}"/>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0B563773-77CA-A4BD-E61A-466C61FEB1ED}"/>
              </a:ext>
            </a:extLst>
          </p:cNvPr>
          <p:cNvSpPr txBox="1"/>
          <p:nvPr/>
        </p:nvSpPr>
        <p:spPr>
          <a:xfrm>
            <a:off x="1334364" y="1254452"/>
            <a:ext cx="6404168"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Bendruomenė ir partnerystės</a:t>
            </a:r>
          </a:p>
        </p:txBody>
      </p:sp>
    </p:spTree>
    <p:extLst>
      <p:ext uri="{BB962C8B-B14F-4D97-AF65-F5344CB8AC3E}">
        <p14:creationId xmlns:p14="http://schemas.microsoft.com/office/powerpoint/2010/main" val="2098654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91DD69-66E9-3B04-8BD1-C60065066B2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8FFDE6E-DCEE-DB20-9640-829581E5FD12}"/>
              </a:ext>
            </a:extLst>
          </p:cNvPr>
          <p:cNvSpPr txBox="1"/>
          <p:nvPr/>
        </p:nvSpPr>
        <p:spPr>
          <a:xfrm>
            <a:off x="1413932" y="2274654"/>
            <a:ext cx="6324599" cy="3539430"/>
          </a:xfrm>
          <a:prstGeom prst="rect">
            <a:avLst/>
          </a:prstGeom>
          <a:noFill/>
        </p:spPr>
        <p:txBody>
          <a:bodyPr wrap="square">
            <a:spAutoFit/>
          </a:bodyPr>
          <a:lstStyle/>
          <a:p>
            <a:pPr>
              <a:defRPr sz="2100">
                <a:solidFill>
                  <a:srgbClr val="3C3C3C"/>
                </a:solidFill>
                <a:latin typeface="Times New Roman"/>
              </a:defRPr>
            </a:pPr>
            <a:r>
              <a:rPr lang="lt-LT" sz="1600" dirty="0">
                <a:latin typeface="Aptos Light" panose="020B0004020202020204" pitchFamily="34" charset="0"/>
              </a:rPr>
              <a:t>Kvapų namuose atsakinga valdysena prasideda nuo sprendimų priėmimo. Kurdami produktus vadovaujamės ne trumpalaike nauda, o ilgalaike verte – žmonėms, aplinkai ir pačiam produktui.</a:t>
            </a:r>
            <a:endParaRPr lang="en-US" sz="1600" dirty="0">
              <a:latin typeface="Aptos Light" panose="020B0004020202020204" pitchFamily="34" charset="0"/>
            </a:endParaRPr>
          </a:p>
          <a:p>
            <a:pPr>
              <a:defRPr sz="2100">
                <a:solidFill>
                  <a:srgbClr val="3C3C3C"/>
                </a:solidFill>
                <a:latin typeface="Times New Roman"/>
              </a:defRPr>
            </a:pPr>
            <a:endParaRPr lang="en-US" sz="1600" dirty="0">
              <a:latin typeface="Aptos Light" panose="020B0004020202020204" pitchFamily="34" charset="0"/>
            </a:endParaRPr>
          </a:p>
          <a:p>
            <a:pPr>
              <a:defRPr sz="2100">
                <a:solidFill>
                  <a:srgbClr val="3C3C3C"/>
                </a:solidFill>
                <a:latin typeface="Times New Roman"/>
              </a:defRPr>
            </a:pPr>
            <a:r>
              <a:rPr lang="lt-LT" sz="1600" dirty="0">
                <a:latin typeface="Aptos Light" panose="020B0004020202020204" pitchFamily="34" charset="0"/>
              </a:rPr>
              <a:t>Mūsų sprendimų pagrindas:</a:t>
            </a:r>
            <a:r>
              <a:rPr lang="en-US" sz="1600" dirty="0">
                <a:latin typeface="Aptos Light" panose="020B0004020202020204" pitchFamily="34" charset="0"/>
              </a:rPr>
              <a:t> </a:t>
            </a:r>
          </a:p>
          <a:p>
            <a:pPr>
              <a:defRPr sz="2100">
                <a:solidFill>
                  <a:srgbClr val="3C3C3C"/>
                </a:solidFill>
                <a:latin typeface="Times New Roman"/>
              </a:defRPr>
            </a:pPr>
            <a:endParaRPr lang="en-US" sz="1600" dirty="0">
              <a:latin typeface="Aptos Light" panose="020B0004020202020204" pitchFamily="34" charset="0"/>
            </a:endParaRPr>
          </a:p>
          <a:p>
            <a:pPr>
              <a:defRPr sz="2100">
                <a:solidFill>
                  <a:srgbClr val="3C3C3C"/>
                </a:solidFill>
                <a:latin typeface="Times New Roman"/>
              </a:defRPr>
            </a:pPr>
            <a:r>
              <a:rPr lang="lt-LT" sz="1600" dirty="0">
                <a:latin typeface="Aptos Light" panose="020B0004020202020204" pitchFamily="34" charset="0"/>
              </a:rPr>
              <a:t>kokybė ir mokslinis pagrįstumas;</a:t>
            </a:r>
            <a:endParaRPr lang="en-US" sz="1600" dirty="0">
              <a:latin typeface="Aptos Light" panose="020B0004020202020204" pitchFamily="34" charset="0"/>
            </a:endParaRPr>
          </a:p>
          <a:p>
            <a:pPr>
              <a:defRPr sz="2100">
                <a:solidFill>
                  <a:srgbClr val="3C3C3C"/>
                </a:solidFill>
                <a:latin typeface="Times New Roman"/>
              </a:defRPr>
            </a:pPr>
            <a:r>
              <a:rPr lang="lt-LT" sz="1600" dirty="0">
                <a:latin typeface="Aptos Light" panose="020B0004020202020204" pitchFamily="34" charset="0"/>
              </a:rPr>
              <a:t>atsakinga žaliavų atranka ir jų atsekamumas;</a:t>
            </a:r>
            <a:endParaRPr lang="en-US" sz="1600" dirty="0">
              <a:latin typeface="Aptos Light" panose="020B0004020202020204" pitchFamily="34" charset="0"/>
            </a:endParaRPr>
          </a:p>
          <a:p>
            <a:pPr>
              <a:defRPr sz="2100">
                <a:solidFill>
                  <a:srgbClr val="3C3C3C"/>
                </a:solidFill>
                <a:latin typeface="Times New Roman"/>
              </a:defRPr>
            </a:pPr>
            <a:r>
              <a:rPr lang="lt-LT" sz="1600" dirty="0">
                <a:latin typeface="Aptos Light" panose="020B0004020202020204" pitchFamily="34" charset="0"/>
              </a:rPr>
              <a:t>nuosava laboratorija ir nuolatinė kokybės kontrolė;</a:t>
            </a:r>
            <a:endParaRPr lang="en-US" sz="1600" dirty="0">
              <a:latin typeface="Aptos Light" panose="020B0004020202020204" pitchFamily="34" charset="0"/>
            </a:endParaRPr>
          </a:p>
          <a:p>
            <a:pPr>
              <a:defRPr sz="2100">
                <a:solidFill>
                  <a:srgbClr val="3C3C3C"/>
                </a:solidFill>
                <a:latin typeface="Times New Roman"/>
              </a:defRPr>
            </a:pPr>
            <a:r>
              <a:rPr lang="lt-LT" sz="1600" dirty="0">
                <a:latin typeface="Aptos Light" panose="020B0004020202020204" pitchFamily="34" charset="0"/>
              </a:rPr>
              <a:t>ilgalaikės partnerystės su tiekėjais;</a:t>
            </a:r>
            <a:endParaRPr lang="en-US" sz="1600" dirty="0">
              <a:latin typeface="Aptos Light" panose="020B0004020202020204" pitchFamily="34" charset="0"/>
            </a:endParaRPr>
          </a:p>
          <a:p>
            <a:pPr>
              <a:defRPr sz="2100">
                <a:solidFill>
                  <a:srgbClr val="3C3C3C"/>
                </a:solidFill>
                <a:latin typeface="Times New Roman"/>
              </a:defRPr>
            </a:pPr>
            <a:r>
              <a:rPr lang="lt-LT" sz="1600" dirty="0">
                <a:latin typeface="Aptos Light" panose="020B0004020202020204" pitchFamily="34" charset="0"/>
              </a:rPr>
              <a:t>atsakomybė už visą produkto gyvavimo ciklą.</a:t>
            </a:r>
            <a:endParaRPr lang="en-US" sz="1600" dirty="0">
              <a:latin typeface="Aptos Light" panose="020B0004020202020204" pitchFamily="34" charset="0"/>
            </a:endParaRPr>
          </a:p>
          <a:p>
            <a:pPr>
              <a:defRPr sz="2100">
                <a:solidFill>
                  <a:srgbClr val="3C3C3C"/>
                </a:solidFill>
                <a:latin typeface="Times New Roman"/>
              </a:defRPr>
            </a:pPr>
            <a:endParaRPr lang="en-US" sz="1600" dirty="0">
              <a:latin typeface="Aptos Light" panose="020B0004020202020204" pitchFamily="34" charset="0"/>
            </a:endParaRPr>
          </a:p>
          <a:p>
            <a:pPr>
              <a:defRPr sz="2100">
                <a:solidFill>
                  <a:srgbClr val="3C3C3C"/>
                </a:solidFill>
                <a:latin typeface="Times New Roman"/>
              </a:defRPr>
            </a:pPr>
            <a:r>
              <a:rPr lang="lt-LT" sz="1600" dirty="0">
                <a:latin typeface="Aptos Light" panose="020B0004020202020204" pitchFamily="34" charset="0"/>
              </a:rPr>
              <a:t>Toks požiūris leidžia užtikrinti nuoseklią produktų kokybę, mažinti veiklos rizikas ir kurti ilgalaikį klientų bei partnerių pasitikėjimą.</a:t>
            </a:r>
            <a:endParaRPr lang="en-US" sz="1600" dirty="0">
              <a:latin typeface="Aptos Light" panose="020B0004020202020204" pitchFamily="34" charset="0"/>
            </a:endParaRPr>
          </a:p>
        </p:txBody>
      </p:sp>
      <p:pic>
        <p:nvPicPr>
          <p:cNvPr id="9" name="Paveikslėlis 8">
            <a:extLst>
              <a:ext uri="{FF2B5EF4-FFF2-40B4-BE49-F238E27FC236}">
                <a16:creationId xmlns:a16="http://schemas.microsoft.com/office/drawing/2014/main" id="{AB1B98D3-5400-A72D-FFAF-2EF99CCCBDCF}"/>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B0B83BED-35D9-540F-FB41-7EC3A72C50C1}"/>
              </a:ext>
            </a:extLst>
          </p:cNvPr>
          <p:cNvSpPr txBox="1"/>
          <p:nvPr/>
        </p:nvSpPr>
        <p:spPr>
          <a:xfrm>
            <a:off x="1405468" y="1828567"/>
            <a:ext cx="6404168"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Atsakingi sprendimai – kokybės ir pasitikėjimo pagrindas</a:t>
            </a:r>
          </a:p>
        </p:txBody>
      </p:sp>
      <p:sp>
        <p:nvSpPr>
          <p:cNvPr id="3" name="TextBox 2">
            <a:extLst>
              <a:ext uri="{FF2B5EF4-FFF2-40B4-BE49-F238E27FC236}">
                <a16:creationId xmlns:a16="http://schemas.microsoft.com/office/drawing/2014/main" id="{AFED4927-B095-0221-AD2C-059C8EF0D31E}"/>
              </a:ext>
            </a:extLst>
          </p:cNvPr>
          <p:cNvSpPr txBox="1"/>
          <p:nvPr/>
        </p:nvSpPr>
        <p:spPr>
          <a:xfrm>
            <a:off x="1334364" y="500210"/>
            <a:ext cx="6404168"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VALDYSENA</a:t>
            </a:r>
          </a:p>
        </p:txBody>
      </p:sp>
      <p:sp>
        <p:nvSpPr>
          <p:cNvPr id="10" name="Kairysis riestinis skliaustas 9">
            <a:extLst>
              <a:ext uri="{FF2B5EF4-FFF2-40B4-BE49-F238E27FC236}">
                <a16:creationId xmlns:a16="http://schemas.microsoft.com/office/drawing/2014/main" id="{2DB714E6-924A-917D-161D-2EBBDC67BC02}"/>
              </a:ext>
            </a:extLst>
          </p:cNvPr>
          <p:cNvSpPr/>
          <p:nvPr/>
        </p:nvSpPr>
        <p:spPr>
          <a:xfrm>
            <a:off x="1107811" y="3793067"/>
            <a:ext cx="297657" cy="1219199"/>
          </a:xfrm>
          <a:prstGeom prst="leftBrace">
            <a:avLst/>
          </a:prstGeom>
          <a:ln>
            <a:solidFill>
              <a:schemeClr val="accent3">
                <a:lumMod val="75000"/>
              </a:schemeClr>
            </a:solidFill>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lt-LT"/>
          </a:p>
        </p:txBody>
      </p:sp>
      <p:sp>
        <p:nvSpPr>
          <p:cNvPr id="12" name="Kairysis riestinis skliaustas 11">
            <a:extLst>
              <a:ext uri="{FF2B5EF4-FFF2-40B4-BE49-F238E27FC236}">
                <a16:creationId xmlns:a16="http://schemas.microsoft.com/office/drawing/2014/main" id="{BA971D65-8C46-1BAC-2F71-BF6083D6F5EB}"/>
              </a:ext>
            </a:extLst>
          </p:cNvPr>
          <p:cNvSpPr/>
          <p:nvPr/>
        </p:nvSpPr>
        <p:spPr>
          <a:xfrm flipH="1">
            <a:off x="5806812" y="3793068"/>
            <a:ext cx="226552" cy="1219198"/>
          </a:xfrm>
          <a:prstGeom prst="leftBrace">
            <a:avLst/>
          </a:prstGeom>
          <a:ln>
            <a:solidFill>
              <a:schemeClr val="accent3">
                <a:lumMod val="75000"/>
              </a:schemeClr>
            </a:solidFill>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lt-LT"/>
          </a:p>
        </p:txBody>
      </p:sp>
    </p:spTree>
    <p:extLst>
      <p:ext uri="{BB962C8B-B14F-4D97-AF65-F5344CB8AC3E}">
        <p14:creationId xmlns:p14="http://schemas.microsoft.com/office/powerpoint/2010/main" val="1340354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D49CC2F-5D48-A40A-F748-19132DAC798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32A8E8A-73BE-E5F7-4D80-916AFCBB532F}"/>
              </a:ext>
            </a:extLst>
          </p:cNvPr>
          <p:cNvSpPr txBox="1"/>
          <p:nvPr/>
        </p:nvSpPr>
        <p:spPr>
          <a:xfrm>
            <a:off x="1369915" y="2054672"/>
            <a:ext cx="6671733" cy="4031873"/>
          </a:xfrm>
          <a:prstGeom prst="rect">
            <a:avLst/>
          </a:prstGeom>
          <a:noFill/>
        </p:spPr>
        <p:txBody>
          <a:bodyPr wrap="square">
            <a:spAutoFit/>
          </a:bodyPr>
          <a:lstStyle/>
          <a:p>
            <a:pPr>
              <a:defRPr sz="2100">
                <a:solidFill>
                  <a:srgbClr val="3C3C3C"/>
                </a:solidFill>
                <a:latin typeface="Times New Roman"/>
              </a:defRPr>
            </a:pPr>
            <a:r>
              <a:rPr lang="lt-LT" sz="1600" dirty="0">
                <a:latin typeface="Aptos Light" panose="020B0004020202020204" pitchFamily="34" charset="0"/>
              </a:rPr>
              <a:t>Kvapų namų veiklos valdymas grindžiamas penkiomis tarpusavyje susijusiomis sritimis:</a:t>
            </a:r>
          </a:p>
          <a:p>
            <a:pPr>
              <a:defRPr sz="2100">
                <a:solidFill>
                  <a:srgbClr val="3C3C3C"/>
                </a:solidFill>
                <a:latin typeface="Times New Roman"/>
              </a:defRPr>
            </a:pPr>
            <a:endParaRPr lang="lt-LT" sz="1600" dirty="0">
              <a:latin typeface="Aptos Light" panose="020B0004020202020204" pitchFamily="34" charset="0"/>
            </a:endParaRPr>
          </a:p>
          <a:p>
            <a:pPr>
              <a:defRPr sz="2100">
                <a:solidFill>
                  <a:srgbClr val="3C3C3C"/>
                </a:solidFill>
                <a:latin typeface="Times New Roman"/>
              </a:defRPr>
            </a:pPr>
            <a:r>
              <a:rPr lang="lt-LT" sz="1600" b="1" dirty="0">
                <a:latin typeface="Aptos Light" panose="020B0004020202020204" pitchFamily="34" charset="0"/>
              </a:rPr>
              <a:t>Kokybės užtikrinimas </a:t>
            </a:r>
            <a:r>
              <a:rPr lang="lt-LT" sz="1600" dirty="0">
                <a:latin typeface="Aptos Light" panose="020B0004020202020204" pitchFamily="34" charset="0"/>
              </a:rPr>
              <a:t>– nuosava laboratorija, receptūrų kūrimas ir kokybės kontrolė.</a:t>
            </a:r>
          </a:p>
          <a:p>
            <a:pPr>
              <a:defRPr sz="2100">
                <a:solidFill>
                  <a:srgbClr val="3C3C3C"/>
                </a:solidFill>
                <a:latin typeface="Times New Roman"/>
              </a:defRPr>
            </a:pPr>
            <a:endParaRPr lang="lt-LT" sz="1600" dirty="0">
              <a:latin typeface="Aptos Light" panose="020B0004020202020204" pitchFamily="34" charset="0"/>
            </a:endParaRPr>
          </a:p>
          <a:p>
            <a:pPr>
              <a:defRPr sz="2100">
                <a:solidFill>
                  <a:srgbClr val="3C3C3C"/>
                </a:solidFill>
                <a:latin typeface="Times New Roman"/>
              </a:defRPr>
            </a:pPr>
            <a:r>
              <a:rPr lang="lt-LT" sz="1600" b="1" dirty="0">
                <a:latin typeface="Aptos Light" panose="020B0004020202020204" pitchFamily="34" charset="0"/>
              </a:rPr>
              <a:t>Atsakingi pirkimai </a:t>
            </a:r>
            <a:r>
              <a:rPr lang="lt-LT" sz="1600" dirty="0">
                <a:latin typeface="Aptos Light" panose="020B0004020202020204" pitchFamily="34" charset="0"/>
              </a:rPr>
              <a:t>– ilgalaikės partnerystės, žaliavų kilmės ir atsekamumo vertinimas.</a:t>
            </a:r>
          </a:p>
          <a:p>
            <a:pPr>
              <a:defRPr sz="2100">
                <a:solidFill>
                  <a:srgbClr val="3C3C3C"/>
                </a:solidFill>
                <a:latin typeface="Times New Roman"/>
              </a:defRPr>
            </a:pPr>
            <a:endParaRPr lang="lt-LT" sz="1600" dirty="0">
              <a:latin typeface="Aptos Light" panose="020B0004020202020204" pitchFamily="34" charset="0"/>
            </a:endParaRPr>
          </a:p>
          <a:p>
            <a:pPr>
              <a:defRPr sz="2100">
                <a:solidFill>
                  <a:srgbClr val="3C3C3C"/>
                </a:solidFill>
                <a:latin typeface="Times New Roman"/>
              </a:defRPr>
            </a:pPr>
            <a:r>
              <a:rPr lang="lt-LT" sz="1600" b="1" dirty="0">
                <a:latin typeface="Aptos Light" panose="020B0004020202020204" pitchFamily="34" charset="0"/>
              </a:rPr>
              <a:t>Atitiktis</a:t>
            </a:r>
            <a:r>
              <a:rPr lang="lt-LT" sz="1600" dirty="0">
                <a:latin typeface="Aptos Light" panose="020B0004020202020204" pitchFamily="34" charset="0"/>
              </a:rPr>
              <a:t> – Lietuvos Respublikos ir Europos Sąjungos teisės aktų laikymasis. Kvapų namų produktai sukurti ir notifikuojami pagal privalomą reglamentaciją. </a:t>
            </a:r>
            <a:r>
              <a:rPr lang="en-US" sz="1600" dirty="0">
                <a:latin typeface="Aptos Light" panose="020B0004020202020204" pitchFamily="34" charset="0"/>
              </a:rPr>
              <a:t> </a:t>
            </a:r>
            <a:endParaRPr lang="lt-LT" sz="1600" dirty="0">
              <a:latin typeface="Aptos Light" panose="020B0004020202020204" pitchFamily="34" charset="0"/>
            </a:endParaRPr>
          </a:p>
          <a:p>
            <a:pPr>
              <a:defRPr sz="2100">
                <a:solidFill>
                  <a:srgbClr val="3C3C3C"/>
                </a:solidFill>
                <a:latin typeface="Times New Roman"/>
              </a:defRPr>
            </a:pPr>
            <a:endParaRPr lang="lt-LT" sz="1600" dirty="0">
              <a:latin typeface="Aptos Light" panose="020B0004020202020204" pitchFamily="34" charset="0"/>
            </a:endParaRPr>
          </a:p>
          <a:p>
            <a:pPr>
              <a:defRPr sz="2100">
                <a:solidFill>
                  <a:srgbClr val="3C3C3C"/>
                </a:solidFill>
                <a:latin typeface="Times New Roman"/>
              </a:defRPr>
            </a:pPr>
            <a:r>
              <a:rPr lang="lt-LT" sz="1600" b="1" dirty="0">
                <a:latin typeface="Aptos Light" panose="020B0004020202020204" pitchFamily="34" charset="0"/>
              </a:rPr>
              <a:t>Rizikų valdymas </a:t>
            </a:r>
            <a:r>
              <a:rPr lang="lt-LT" sz="1600" dirty="0">
                <a:latin typeface="Aptos Light" panose="020B0004020202020204" pitchFamily="34" charset="0"/>
              </a:rPr>
              <a:t>– žaliavų, gamybos ir produktų saugos stebėsena.</a:t>
            </a:r>
          </a:p>
          <a:p>
            <a:pPr>
              <a:defRPr sz="2100">
                <a:solidFill>
                  <a:srgbClr val="3C3C3C"/>
                </a:solidFill>
                <a:latin typeface="Times New Roman"/>
              </a:defRPr>
            </a:pPr>
            <a:endParaRPr lang="lt-LT" sz="1600" dirty="0">
              <a:latin typeface="Aptos Light" panose="020B0004020202020204" pitchFamily="34" charset="0"/>
            </a:endParaRPr>
          </a:p>
          <a:p>
            <a:pPr>
              <a:defRPr sz="2100">
                <a:solidFill>
                  <a:srgbClr val="3C3C3C"/>
                </a:solidFill>
                <a:latin typeface="Times New Roman"/>
              </a:defRPr>
            </a:pPr>
            <a:r>
              <a:rPr lang="lt-LT" sz="1600" b="1" dirty="0">
                <a:latin typeface="Aptos Light" panose="020B0004020202020204" pitchFamily="34" charset="0"/>
              </a:rPr>
              <a:t>Veiklos stebėsena </a:t>
            </a:r>
            <a:r>
              <a:rPr lang="lt-LT" sz="1600" dirty="0">
                <a:latin typeface="Aptos Light" panose="020B0004020202020204" pitchFamily="34" charset="0"/>
              </a:rPr>
              <a:t>– rodiklių analizė ir nuolatinis veiklos tobulinimas.</a:t>
            </a:r>
            <a:endParaRPr lang="en-US" sz="1600" dirty="0">
              <a:latin typeface="Aptos Light" panose="020B0004020202020204" pitchFamily="34" charset="0"/>
            </a:endParaRPr>
          </a:p>
        </p:txBody>
      </p:sp>
      <p:pic>
        <p:nvPicPr>
          <p:cNvPr id="9" name="Paveikslėlis 8">
            <a:extLst>
              <a:ext uri="{FF2B5EF4-FFF2-40B4-BE49-F238E27FC236}">
                <a16:creationId xmlns:a16="http://schemas.microsoft.com/office/drawing/2014/main" id="{5A416528-53F1-72BD-3F8F-1CDBB70D7CED}"/>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05B597F4-BACB-27A7-97E9-6382D88C08D0}"/>
              </a:ext>
            </a:extLst>
          </p:cNvPr>
          <p:cNvSpPr txBox="1"/>
          <p:nvPr/>
        </p:nvSpPr>
        <p:spPr>
          <a:xfrm>
            <a:off x="1369916" y="1654562"/>
            <a:ext cx="6404168"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Valdysenos principai</a:t>
            </a:r>
          </a:p>
        </p:txBody>
      </p:sp>
    </p:spTree>
    <p:extLst>
      <p:ext uri="{BB962C8B-B14F-4D97-AF65-F5344CB8AC3E}">
        <p14:creationId xmlns:p14="http://schemas.microsoft.com/office/powerpoint/2010/main" val="1569757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5BFC38C-23BF-B8F2-05D0-0CE8C6270A2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13890AB-9C06-B646-9723-52F02DD812E1}"/>
              </a:ext>
            </a:extLst>
          </p:cNvPr>
          <p:cNvSpPr txBox="1"/>
          <p:nvPr/>
        </p:nvSpPr>
        <p:spPr>
          <a:xfrm>
            <a:off x="3245412" y="6008889"/>
            <a:ext cx="5366726" cy="338554"/>
          </a:xfrm>
          <a:prstGeom prst="rect">
            <a:avLst/>
          </a:prstGeom>
          <a:noFill/>
        </p:spPr>
        <p:txBody>
          <a:bodyPr wrap="none">
            <a:spAutoFit/>
          </a:bodyPr>
          <a:lstStyle/>
          <a:p>
            <a:pPr>
              <a:defRPr sz="1600" i="1">
                <a:solidFill>
                  <a:srgbClr val="5A785A"/>
                </a:solidFill>
              </a:defRPr>
            </a:pPr>
            <a:r>
              <a:rPr lang="fi-FI" sz="1600" dirty="0">
                <a:latin typeface="Aptos Light" panose="020B0004020202020204" pitchFamily="34" charset="0"/>
              </a:rPr>
              <a:t>Rodikliai padeda pamatyti tai, kas kasdien lieka nepastebėta</a:t>
            </a:r>
            <a:r>
              <a:rPr lang="lt-LT" sz="1600" dirty="0">
                <a:latin typeface="Aptos Light" panose="020B0004020202020204" pitchFamily="34" charset="0"/>
              </a:rPr>
              <a:t>.</a:t>
            </a:r>
            <a:endParaRPr sz="1600" dirty="0">
              <a:latin typeface="Aptos Light" panose="020B0004020202020204" pitchFamily="34" charset="0"/>
            </a:endParaRPr>
          </a:p>
        </p:txBody>
      </p:sp>
      <p:sp>
        <p:nvSpPr>
          <p:cNvPr id="5" name="TextBox 4">
            <a:extLst>
              <a:ext uri="{FF2B5EF4-FFF2-40B4-BE49-F238E27FC236}">
                <a16:creationId xmlns:a16="http://schemas.microsoft.com/office/drawing/2014/main" id="{37B39CD7-FD22-557A-B97E-0A00F5A826A4}"/>
              </a:ext>
            </a:extLst>
          </p:cNvPr>
          <p:cNvSpPr txBox="1"/>
          <p:nvPr/>
        </p:nvSpPr>
        <p:spPr>
          <a:xfrm>
            <a:off x="1247278" y="2274838"/>
            <a:ext cx="6885857" cy="3108543"/>
          </a:xfrm>
          <a:prstGeom prst="rect">
            <a:avLst/>
          </a:prstGeom>
          <a:noFill/>
        </p:spPr>
        <p:txBody>
          <a:bodyPr wrap="square">
            <a:spAutoFit/>
          </a:bodyPr>
          <a:lstStyle/>
          <a:p>
            <a:pPr>
              <a:spcAft>
                <a:spcPts val="788"/>
              </a:spcAft>
              <a:defRPr sz="2100">
                <a:solidFill>
                  <a:srgbClr val="3C3C3C"/>
                </a:solidFill>
                <a:latin typeface="Times New Roman"/>
              </a:defRPr>
            </a:pPr>
            <a:r>
              <a:rPr lang="lt-LT" sz="1600" dirty="0">
                <a:latin typeface="Aptos Light" panose="020B0004020202020204" pitchFamily="34" charset="0"/>
              </a:rPr>
              <a:t>Tvarumas mums – tai ne tik vertybės, bet ir gebėjimas įvertinti savo veiklos poveikį. Todėl stebime rodiklius, kurie padeda objektyviai įvertinti pažangą, pastebėti tobulintinas sritis ir priimti pagrįstus sprendimus. </a:t>
            </a:r>
          </a:p>
          <a:p>
            <a:pPr>
              <a:spcAft>
                <a:spcPts val="788"/>
              </a:spcAft>
              <a:defRPr sz="2100">
                <a:solidFill>
                  <a:srgbClr val="3C3C3C"/>
                </a:solidFill>
                <a:latin typeface="Times New Roman"/>
              </a:defRPr>
            </a:pPr>
            <a:r>
              <a:rPr lang="lt-LT" sz="1600" dirty="0">
                <a:latin typeface="Aptos Light" panose="020B0004020202020204" pitchFamily="34" charset="0"/>
              </a:rPr>
              <a:t>Į ataskaitą įtraukiame tik tuos rodiklius, kurie yra reikšmingi mūsų veiklai, patikimai išmatuojami ir leidžia palyginti rezultatus skirtingais laikotarpiais. Tai padeda ne tik įvertinti pasiektą pažangą, bet ir numatyti tolesnes veiklos tobulinimo kryptis. </a:t>
            </a:r>
          </a:p>
          <a:p>
            <a:pPr>
              <a:spcAft>
                <a:spcPts val="788"/>
              </a:spcAft>
              <a:defRPr sz="2100">
                <a:solidFill>
                  <a:srgbClr val="3C3C3C"/>
                </a:solidFill>
                <a:latin typeface="Times New Roman"/>
              </a:defRPr>
            </a:pPr>
            <a:r>
              <a:rPr lang="lt-LT" sz="1600" dirty="0">
                <a:latin typeface="Aptos Light" panose="020B0004020202020204" pitchFamily="34" charset="0"/>
              </a:rPr>
              <a:t>Tvarumo rodiklių sistemą planuojame nuosekliai plėtoti – ateityje papildysime ją naujais veiklos ir poveikio aplinkai rodikliais, kad galėtume dar išsamiau vertinti savo pažangą.</a:t>
            </a:r>
            <a:endParaRPr lang="en-US" sz="1600" dirty="0">
              <a:latin typeface="Aptos Light" panose="020B0004020202020204" pitchFamily="34" charset="0"/>
            </a:endParaRPr>
          </a:p>
          <a:p>
            <a:pPr>
              <a:spcAft>
                <a:spcPts val="788"/>
              </a:spcAft>
              <a:defRPr sz="2100">
                <a:solidFill>
                  <a:srgbClr val="3C3C3C"/>
                </a:solidFill>
                <a:latin typeface="Times New Roman"/>
              </a:defRPr>
            </a:pPr>
            <a:r>
              <a:rPr lang="lt-LT" sz="1600" dirty="0">
                <a:latin typeface="Aptos Light" panose="020B0004020202020204" pitchFamily="34" charset="0"/>
              </a:rPr>
              <a:t>Rodikliai apima gamybos, laboratorijos, administracijos ir prekybos veiklą.</a:t>
            </a:r>
          </a:p>
        </p:txBody>
      </p:sp>
      <p:pic>
        <p:nvPicPr>
          <p:cNvPr id="9" name="Paveikslėlis 8">
            <a:extLst>
              <a:ext uri="{FF2B5EF4-FFF2-40B4-BE49-F238E27FC236}">
                <a16:creationId xmlns:a16="http://schemas.microsoft.com/office/drawing/2014/main" id="{6ACE2A76-DDF7-9D01-9354-AE777E988AF8}"/>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4923DCBF-4415-5717-1444-3BC2687FCB75}"/>
              </a:ext>
            </a:extLst>
          </p:cNvPr>
          <p:cNvSpPr txBox="1"/>
          <p:nvPr/>
        </p:nvSpPr>
        <p:spPr>
          <a:xfrm>
            <a:off x="1247278" y="1874728"/>
            <a:ext cx="6404168"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Veiklos rodikliai: kodėl juos matuojame?</a:t>
            </a:r>
          </a:p>
        </p:txBody>
      </p:sp>
      <p:sp>
        <p:nvSpPr>
          <p:cNvPr id="3" name="TextBox 2">
            <a:extLst>
              <a:ext uri="{FF2B5EF4-FFF2-40B4-BE49-F238E27FC236}">
                <a16:creationId xmlns:a16="http://schemas.microsoft.com/office/drawing/2014/main" id="{A66EDFBC-B620-C8D9-6AF8-BEC3E5BED787}"/>
              </a:ext>
            </a:extLst>
          </p:cNvPr>
          <p:cNvSpPr txBox="1"/>
          <p:nvPr/>
        </p:nvSpPr>
        <p:spPr>
          <a:xfrm>
            <a:off x="1247278" y="458306"/>
            <a:ext cx="6404168"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ESG RODIKLIAI</a:t>
            </a:r>
          </a:p>
        </p:txBody>
      </p:sp>
    </p:spTree>
    <p:extLst>
      <p:ext uri="{BB962C8B-B14F-4D97-AF65-F5344CB8AC3E}">
        <p14:creationId xmlns:p14="http://schemas.microsoft.com/office/powerpoint/2010/main" val="4178710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06F725-BB67-BBC1-7015-F4F5B969862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58D6C52-2691-996B-C8DB-5EEC4C584F93}"/>
              </a:ext>
            </a:extLst>
          </p:cNvPr>
          <p:cNvSpPr txBox="1"/>
          <p:nvPr/>
        </p:nvSpPr>
        <p:spPr>
          <a:xfrm>
            <a:off x="1129071" y="2547652"/>
            <a:ext cx="6522375" cy="1077218"/>
          </a:xfrm>
          <a:prstGeom prst="rect">
            <a:avLst/>
          </a:prstGeom>
          <a:noFill/>
        </p:spPr>
        <p:txBody>
          <a:bodyPr wrap="square">
            <a:spAutoFit/>
          </a:bodyPr>
          <a:lstStyle/>
          <a:p>
            <a:pPr>
              <a:spcAft>
                <a:spcPts val="788"/>
              </a:spcAft>
              <a:defRPr sz="2100">
                <a:solidFill>
                  <a:srgbClr val="3C3C3C"/>
                </a:solidFill>
                <a:latin typeface="Times New Roman"/>
              </a:defRPr>
            </a:pPr>
            <a:r>
              <a:rPr lang="lt-LT" sz="1600" dirty="0">
                <a:latin typeface="Aptos Light" panose="020B0004020202020204" pitchFamily="34" charset="0"/>
              </a:rPr>
              <a:t>2025 m. pagamintų produktų kiekis padidėjo 19,7 %. Šis rodiklis parodo augusią gamybos apimtį, tačiau nėra tiesiogiai naudojamas bendram energijos, vandens ar kitų išteklių intensyvumui skaičiuoti, nes šie ištekliai naudojami ne tik gamybos procese, bet ir kitose įmonės veiklose.</a:t>
            </a:r>
          </a:p>
        </p:txBody>
      </p:sp>
      <p:pic>
        <p:nvPicPr>
          <p:cNvPr id="9" name="Paveikslėlis 8">
            <a:extLst>
              <a:ext uri="{FF2B5EF4-FFF2-40B4-BE49-F238E27FC236}">
                <a16:creationId xmlns:a16="http://schemas.microsoft.com/office/drawing/2014/main" id="{D73F51D6-3795-7958-235F-6A61DBAC357F}"/>
              </a:ext>
            </a:extLst>
          </p:cNvPr>
          <p:cNvPicPr>
            <a:picLocks noChangeAspect="1"/>
          </p:cNvPicPr>
          <p:nvPr/>
        </p:nvPicPr>
        <p:blipFill>
          <a:blip r:embed="rId3"/>
          <a:stretch>
            <a:fillRect/>
          </a:stretch>
        </p:blipFill>
        <p:spPr>
          <a:xfrm>
            <a:off x="6993466" y="270321"/>
            <a:ext cx="1913467" cy="675976"/>
          </a:xfrm>
          <a:prstGeom prst="rect">
            <a:avLst/>
          </a:prstGeom>
        </p:spPr>
      </p:pic>
      <p:sp>
        <p:nvSpPr>
          <p:cNvPr id="3" name="TextBox 2">
            <a:extLst>
              <a:ext uri="{FF2B5EF4-FFF2-40B4-BE49-F238E27FC236}">
                <a16:creationId xmlns:a16="http://schemas.microsoft.com/office/drawing/2014/main" id="{810EDA64-19B1-854A-251B-BE15D0541A30}"/>
              </a:ext>
            </a:extLst>
          </p:cNvPr>
          <p:cNvSpPr txBox="1"/>
          <p:nvPr/>
        </p:nvSpPr>
        <p:spPr>
          <a:xfrm>
            <a:off x="1072190" y="476284"/>
            <a:ext cx="6404168"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ESG RODIKLIAI</a:t>
            </a:r>
          </a:p>
        </p:txBody>
      </p:sp>
      <p:graphicFrame>
        <p:nvGraphicFramePr>
          <p:cNvPr id="7" name="Lentelė 6">
            <a:extLst>
              <a:ext uri="{FF2B5EF4-FFF2-40B4-BE49-F238E27FC236}">
                <a16:creationId xmlns:a16="http://schemas.microsoft.com/office/drawing/2014/main" id="{62A9C1FD-3F0F-6C30-B91F-596A9A25BFBE}"/>
              </a:ext>
            </a:extLst>
          </p:cNvPr>
          <p:cNvGraphicFramePr>
            <a:graphicFrameLocks noGrp="1"/>
          </p:cNvGraphicFramePr>
          <p:nvPr>
            <p:extLst>
              <p:ext uri="{D42A27DB-BD31-4B8C-83A1-F6EECF244321}">
                <p14:modId xmlns:p14="http://schemas.microsoft.com/office/powerpoint/2010/main" val="2009402245"/>
              </p:ext>
            </p:extLst>
          </p:nvPr>
        </p:nvGraphicFramePr>
        <p:xfrm>
          <a:off x="1188174" y="1581047"/>
          <a:ext cx="6172200" cy="914400"/>
        </p:xfrm>
        <a:graphic>
          <a:graphicData uri="http://schemas.openxmlformats.org/drawingml/2006/table">
            <a:tbl>
              <a:tblPr>
                <a:tableStyleId>{5940675A-B579-460E-94D1-54222C63F5DA}</a:tableStyleId>
              </a:tblPr>
              <a:tblGrid>
                <a:gridCol w="1543050">
                  <a:extLst>
                    <a:ext uri="{9D8B030D-6E8A-4147-A177-3AD203B41FA5}">
                      <a16:colId xmlns:a16="http://schemas.microsoft.com/office/drawing/2014/main" val="2842767637"/>
                    </a:ext>
                  </a:extLst>
                </a:gridCol>
                <a:gridCol w="1543050">
                  <a:extLst>
                    <a:ext uri="{9D8B030D-6E8A-4147-A177-3AD203B41FA5}">
                      <a16:colId xmlns:a16="http://schemas.microsoft.com/office/drawing/2014/main" val="829082540"/>
                    </a:ext>
                  </a:extLst>
                </a:gridCol>
                <a:gridCol w="1543050">
                  <a:extLst>
                    <a:ext uri="{9D8B030D-6E8A-4147-A177-3AD203B41FA5}">
                      <a16:colId xmlns:a16="http://schemas.microsoft.com/office/drawing/2014/main" val="1319105001"/>
                    </a:ext>
                  </a:extLst>
                </a:gridCol>
                <a:gridCol w="1543050">
                  <a:extLst>
                    <a:ext uri="{9D8B030D-6E8A-4147-A177-3AD203B41FA5}">
                      <a16:colId xmlns:a16="http://schemas.microsoft.com/office/drawing/2014/main" val="3254243943"/>
                    </a:ext>
                  </a:extLst>
                </a:gridCol>
              </a:tblGrid>
              <a:tr h="0">
                <a:tc>
                  <a:txBody>
                    <a:bodyPr/>
                    <a:lstStyle/>
                    <a:p>
                      <a:pPr>
                        <a:buNone/>
                      </a:pPr>
                      <a:r>
                        <a:rPr lang="lt-LT" sz="1600" dirty="0">
                          <a:latin typeface="Aptos Light" panose="020B0004020202020204" pitchFamily="34" charset="0"/>
                        </a:rPr>
                        <a:t>Rodiklis</a:t>
                      </a:r>
                    </a:p>
                  </a:txBody>
                  <a:tcPr anchor="ctr">
                    <a:lnR w="9525" cap="flat" cmpd="sng" algn="ctr">
                      <a:solidFill>
                        <a:schemeClr val="accent3">
                          <a:lumMod val="75000"/>
                        </a:schemeClr>
                      </a:solidFill>
                      <a:prstDash val="solid"/>
                      <a:round/>
                      <a:headEnd type="none" w="med" len="med"/>
                      <a:tailEnd type="none" w="med" len="med"/>
                    </a:lnR>
                    <a:lnB w="9525" cap="flat" cmpd="sng" algn="ctr">
                      <a:solidFill>
                        <a:schemeClr val="accent3">
                          <a:lumMod val="75000"/>
                        </a:schemeClr>
                      </a:solidFill>
                      <a:prstDash val="solid"/>
                      <a:round/>
                      <a:headEnd type="none" w="med" len="med"/>
                      <a:tailEnd type="none" w="med" len="med"/>
                    </a:lnB>
                  </a:tcPr>
                </a:tc>
                <a:tc>
                  <a:txBody>
                    <a:bodyPr/>
                    <a:lstStyle/>
                    <a:p>
                      <a:pPr>
                        <a:buNone/>
                      </a:pPr>
                      <a:r>
                        <a:rPr lang="lt-LT" sz="1600" dirty="0">
                          <a:latin typeface="Aptos Light" panose="020B0004020202020204" pitchFamily="34" charset="0"/>
                        </a:rPr>
                        <a:t>2024</a:t>
                      </a:r>
                    </a:p>
                  </a:txBody>
                  <a:tcPr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B w="9525" cap="flat" cmpd="sng" algn="ctr">
                      <a:solidFill>
                        <a:schemeClr val="accent3">
                          <a:lumMod val="75000"/>
                        </a:schemeClr>
                      </a:solidFill>
                      <a:prstDash val="solid"/>
                      <a:round/>
                      <a:headEnd type="none" w="med" len="med"/>
                      <a:tailEnd type="none" w="med" len="med"/>
                    </a:lnB>
                  </a:tcPr>
                </a:tc>
                <a:tc>
                  <a:txBody>
                    <a:bodyPr/>
                    <a:lstStyle/>
                    <a:p>
                      <a:pPr>
                        <a:buNone/>
                      </a:pPr>
                      <a:r>
                        <a:rPr lang="lt-LT" sz="1600" dirty="0">
                          <a:latin typeface="Aptos Light" panose="020B0004020202020204" pitchFamily="34" charset="0"/>
                        </a:rPr>
                        <a:t>2025</a:t>
                      </a:r>
                    </a:p>
                  </a:txBody>
                  <a:tcPr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B w="9525" cap="flat" cmpd="sng" algn="ctr">
                      <a:solidFill>
                        <a:schemeClr val="accent3">
                          <a:lumMod val="75000"/>
                        </a:schemeClr>
                      </a:solidFill>
                      <a:prstDash val="solid"/>
                      <a:round/>
                      <a:headEnd type="none" w="med" len="med"/>
                      <a:tailEnd type="none" w="med" len="med"/>
                    </a:lnB>
                  </a:tcPr>
                </a:tc>
                <a:tc>
                  <a:txBody>
                    <a:bodyPr/>
                    <a:lstStyle/>
                    <a:p>
                      <a:pPr>
                        <a:buNone/>
                      </a:pPr>
                      <a:r>
                        <a:rPr lang="lt-LT" sz="1600" dirty="0">
                          <a:latin typeface="Aptos Light" panose="020B0004020202020204" pitchFamily="34" charset="0"/>
                        </a:rPr>
                        <a:t>Pokytis</a:t>
                      </a:r>
                    </a:p>
                  </a:txBody>
                  <a:tcPr anchor="ctr">
                    <a:lnL w="9525" cap="flat" cmpd="sng" algn="ctr">
                      <a:solidFill>
                        <a:schemeClr val="accent3">
                          <a:lumMod val="75000"/>
                        </a:schemeClr>
                      </a:solidFill>
                      <a:prstDash val="solid"/>
                      <a:round/>
                      <a:headEnd type="none" w="med" len="med"/>
                      <a:tailEnd type="none" w="med" len="med"/>
                    </a:lnL>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98967349"/>
                  </a:ext>
                </a:extLst>
              </a:tr>
              <a:tr h="0">
                <a:tc>
                  <a:txBody>
                    <a:bodyPr/>
                    <a:lstStyle/>
                    <a:p>
                      <a:pPr>
                        <a:buNone/>
                      </a:pPr>
                      <a:r>
                        <a:rPr lang="lt-LT" sz="1600" dirty="0">
                          <a:latin typeface="Aptos Light" panose="020B0004020202020204" pitchFamily="34" charset="0"/>
                        </a:rPr>
                        <a:t>Pagaminta produktų</a:t>
                      </a:r>
                    </a:p>
                  </a:txBody>
                  <a:tcPr anchor="ct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tcPr>
                </a:tc>
                <a:tc>
                  <a:txBody>
                    <a:bodyPr/>
                    <a:lstStyle/>
                    <a:p>
                      <a:pPr>
                        <a:buNone/>
                      </a:pPr>
                      <a:r>
                        <a:rPr lang="lt-LT" sz="1600" dirty="0">
                          <a:latin typeface="Aptos Light" panose="020B0004020202020204" pitchFamily="34" charset="0"/>
                        </a:rPr>
                        <a:t>134 949 </a:t>
                      </a:r>
                      <a:r>
                        <a:rPr lang="lt-LT" sz="1600" dirty="0" err="1">
                          <a:latin typeface="Aptos Light" panose="020B0004020202020204" pitchFamily="34" charset="0"/>
                        </a:rPr>
                        <a:t>vnt</a:t>
                      </a:r>
                      <a:r>
                        <a:rPr lang="en-US" sz="1600" dirty="0">
                          <a:latin typeface="Aptos Light" panose="020B0004020202020204" pitchFamily="34" charset="0"/>
                        </a:rPr>
                        <a:t>.</a:t>
                      </a:r>
                      <a:endParaRPr lang="lt-LT" sz="1600" dirty="0">
                        <a:latin typeface="Aptos Light" panose="020B0004020202020204" pitchFamily="34" charset="0"/>
                      </a:endParaRPr>
                    </a:p>
                  </a:txBody>
                  <a:tcPr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tcPr>
                </a:tc>
                <a:tc>
                  <a:txBody>
                    <a:bodyPr/>
                    <a:lstStyle/>
                    <a:p>
                      <a:pPr>
                        <a:buNone/>
                      </a:pPr>
                      <a:r>
                        <a:rPr lang="lt-LT" sz="1600" dirty="0">
                          <a:latin typeface="Aptos Light" panose="020B0004020202020204" pitchFamily="34" charset="0"/>
                        </a:rPr>
                        <a:t>161 555 </a:t>
                      </a:r>
                      <a:r>
                        <a:rPr lang="lt-LT" sz="1600" dirty="0" err="1">
                          <a:latin typeface="Aptos Light" panose="020B0004020202020204" pitchFamily="34" charset="0"/>
                        </a:rPr>
                        <a:t>vnt</a:t>
                      </a:r>
                      <a:r>
                        <a:rPr lang="en-US" sz="1600" dirty="0">
                          <a:latin typeface="Aptos Light" panose="020B0004020202020204" pitchFamily="34" charset="0"/>
                        </a:rPr>
                        <a:t>.</a:t>
                      </a:r>
                      <a:endParaRPr lang="lt-LT" sz="1600" dirty="0">
                        <a:latin typeface="Aptos Light" panose="020B0004020202020204" pitchFamily="34" charset="0"/>
                      </a:endParaRPr>
                    </a:p>
                  </a:txBody>
                  <a:tcPr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tcPr>
                </a:tc>
                <a:tc>
                  <a:txBody>
                    <a:bodyPr/>
                    <a:lstStyle/>
                    <a:p>
                      <a:pPr>
                        <a:buNone/>
                      </a:pPr>
                      <a:r>
                        <a:rPr lang="lt-LT" sz="1600" b="1" dirty="0">
                          <a:latin typeface="Aptos Light" panose="020B0004020202020204" pitchFamily="34" charset="0"/>
                        </a:rPr>
                        <a:t>+19,7 %</a:t>
                      </a:r>
                      <a:endParaRPr lang="lt-LT" sz="1600" dirty="0">
                        <a:latin typeface="Aptos Light" panose="020B0004020202020204" pitchFamily="34" charset="0"/>
                      </a:endParaRPr>
                    </a:p>
                  </a:txBody>
                  <a:tcPr anchor="ctr">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tcPr>
                </a:tc>
                <a:extLst>
                  <a:ext uri="{0D108BD9-81ED-4DB2-BD59-A6C34878D82A}">
                    <a16:rowId xmlns:a16="http://schemas.microsoft.com/office/drawing/2014/main" val="2542777609"/>
                  </a:ext>
                </a:extLst>
              </a:tr>
            </a:tbl>
          </a:graphicData>
        </a:graphic>
      </p:graphicFrame>
      <p:graphicFrame>
        <p:nvGraphicFramePr>
          <p:cNvPr id="8" name="Lentelė 7">
            <a:extLst>
              <a:ext uri="{FF2B5EF4-FFF2-40B4-BE49-F238E27FC236}">
                <a16:creationId xmlns:a16="http://schemas.microsoft.com/office/drawing/2014/main" id="{C1A932E9-AE56-5F76-8AE5-396570C5B5D0}"/>
              </a:ext>
            </a:extLst>
          </p:cNvPr>
          <p:cNvGraphicFramePr>
            <a:graphicFrameLocks noGrp="1"/>
          </p:cNvGraphicFramePr>
          <p:nvPr>
            <p:extLst>
              <p:ext uri="{D42A27DB-BD31-4B8C-83A1-F6EECF244321}">
                <p14:modId xmlns:p14="http://schemas.microsoft.com/office/powerpoint/2010/main" val="197139178"/>
              </p:ext>
            </p:extLst>
          </p:nvPr>
        </p:nvGraphicFramePr>
        <p:xfrm>
          <a:off x="1188173" y="3829372"/>
          <a:ext cx="6172201" cy="1354901"/>
        </p:xfrm>
        <a:graphic>
          <a:graphicData uri="http://schemas.openxmlformats.org/drawingml/2006/table">
            <a:tbl>
              <a:tblPr>
                <a:tableStyleId>{5940675A-B579-460E-94D1-54222C63F5DA}</a:tableStyleId>
              </a:tblPr>
              <a:tblGrid>
                <a:gridCol w="3138456">
                  <a:extLst>
                    <a:ext uri="{9D8B030D-6E8A-4147-A177-3AD203B41FA5}">
                      <a16:colId xmlns:a16="http://schemas.microsoft.com/office/drawing/2014/main" val="1731840976"/>
                    </a:ext>
                  </a:extLst>
                </a:gridCol>
                <a:gridCol w="3033745">
                  <a:extLst>
                    <a:ext uri="{9D8B030D-6E8A-4147-A177-3AD203B41FA5}">
                      <a16:colId xmlns:a16="http://schemas.microsoft.com/office/drawing/2014/main" val="852332516"/>
                    </a:ext>
                  </a:extLst>
                </a:gridCol>
              </a:tblGrid>
              <a:tr h="209437">
                <a:tc>
                  <a:txBody>
                    <a:bodyPr/>
                    <a:lstStyle/>
                    <a:p>
                      <a:pPr>
                        <a:buNone/>
                      </a:pPr>
                      <a:r>
                        <a:rPr lang="lt-LT" sz="1600" b="1" dirty="0">
                          <a:latin typeface="Aptos Light" panose="020B0004020202020204" pitchFamily="34" charset="0"/>
                        </a:rPr>
                        <a:t>Rodiklis</a:t>
                      </a:r>
                      <a:endParaRPr lang="lt-LT" sz="1600" dirty="0">
                        <a:latin typeface="Aptos Light" panose="020B0004020202020204" pitchFamily="34" charset="0"/>
                      </a:endParaRPr>
                    </a:p>
                  </a:txBody>
                  <a:tcPr anchor="ctr">
                    <a:lnR w="9525" cap="flat" cmpd="sng" algn="ctr">
                      <a:solidFill>
                        <a:schemeClr val="accent3">
                          <a:lumMod val="75000"/>
                        </a:schemeClr>
                      </a:solidFill>
                      <a:prstDash val="solid"/>
                      <a:round/>
                      <a:headEnd type="none" w="med" len="med"/>
                      <a:tailEnd type="none" w="med" len="med"/>
                    </a:lnR>
                    <a:lnB w="9525" cap="flat" cmpd="sng" algn="ctr">
                      <a:solidFill>
                        <a:schemeClr val="accent3">
                          <a:lumMod val="75000"/>
                        </a:schemeClr>
                      </a:solidFill>
                      <a:prstDash val="solid"/>
                      <a:round/>
                      <a:headEnd type="none" w="med" len="med"/>
                      <a:tailEnd type="none" w="med" len="med"/>
                    </a:lnB>
                  </a:tcPr>
                </a:tc>
                <a:tc>
                  <a:txBody>
                    <a:bodyPr/>
                    <a:lstStyle/>
                    <a:p>
                      <a:pPr algn="ctr">
                        <a:buNone/>
                      </a:pPr>
                      <a:endParaRPr lang="lt-LT" sz="1600" dirty="0">
                        <a:latin typeface="Aptos Light" panose="020B0004020202020204" pitchFamily="34" charset="0"/>
                      </a:endParaRPr>
                    </a:p>
                  </a:txBody>
                  <a:tcPr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3133260257"/>
                  </a:ext>
                </a:extLst>
              </a:tr>
              <a:tr h="349061">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lang="lt-LT" sz="1600" dirty="0">
                          <a:latin typeface="Aptos Light" panose="020B0004020202020204" pitchFamily="34" charset="0"/>
                        </a:rPr>
                        <a:t>Darbuotojų kaita</a:t>
                      </a:r>
                      <a:r>
                        <a:rPr lang="en-US" sz="1600" dirty="0">
                          <a:latin typeface="Aptos Light" panose="020B0004020202020204" pitchFamily="34" charset="0"/>
                        </a:rPr>
                        <a:t> </a:t>
                      </a:r>
                      <a:r>
                        <a:rPr lang="lt-LT" sz="1600" b="0" dirty="0">
                          <a:latin typeface="Aptos Light" panose="020B0004020202020204" pitchFamily="34" charset="0"/>
                        </a:rPr>
                        <a:t>2024-</a:t>
                      </a:r>
                      <a:r>
                        <a:rPr lang="en-US" sz="1600" b="0" dirty="0">
                          <a:latin typeface="Aptos Light" panose="020B0004020202020204" pitchFamily="34" charset="0"/>
                        </a:rPr>
                        <a:t>2025</a:t>
                      </a:r>
                      <a:r>
                        <a:rPr lang="lt-LT" sz="1600" b="0" dirty="0">
                          <a:latin typeface="Aptos Light" panose="020B0004020202020204" pitchFamily="34" charset="0"/>
                        </a:rPr>
                        <a:t> m.</a:t>
                      </a:r>
                    </a:p>
                  </a:txBody>
                  <a:tcPr anchor="ct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lgn="ctr">
                        <a:buNone/>
                      </a:pPr>
                      <a:r>
                        <a:rPr lang="lt-LT" sz="1600" dirty="0">
                          <a:latin typeface="Aptos Light" panose="020B0004020202020204" pitchFamily="34" charset="0"/>
                        </a:rPr>
                        <a:t>12 %</a:t>
                      </a:r>
                    </a:p>
                  </a:txBody>
                  <a:tcPr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3327120176"/>
                  </a:ext>
                </a:extLst>
              </a:tr>
              <a:tr h="209437">
                <a:tc>
                  <a:txBody>
                    <a:bodyPr/>
                    <a:lstStyle/>
                    <a:p>
                      <a:pPr>
                        <a:buNone/>
                      </a:pPr>
                      <a:r>
                        <a:rPr lang="lt-LT" sz="1600" dirty="0">
                          <a:latin typeface="Aptos Light" panose="020B0004020202020204" pitchFamily="34" charset="0"/>
                        </a:rPr>
                        <a:t>Vidutinis darbo stažas</a:t>
                      </a:r>
                      <a:r>
                        <a:rPr lang="en-US" sz="1600" dirty="0">
                          <a:latin typeface="Aptos Light" panose="020B0004020202020204" pitchFamily="34" charset="0"/>
                        </a:rPr>
                        <a:t> 2025 m.</a:t>
                      </a:r>
                      <a:endParaRPr lang="lt-LT" sz="1600" dirty="0">
                        <a:latin typeface="Aptos Light" panose="020B0004020202020204" pitchFamily="34" charset="0"/>
                      </a:endParaRPr>
                    </a:p>
                  </a:txBody>
                  <a:tcPr anchor="ct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lgn="ctr">
                        <a:buNone/>
                      </a:pPr>
                      <a:r>
                        <a:rPr lang="lt-LT" sz="1600" dirty="0">
                          <a:latin typeface="Aptos Light" panose="020B0004020202020204" pitchFamily="34" charset="0"/>
                        </a:rPr>
                        <a:t>6 metai</a:t>
                      </a:r>
                    </a:p>
                  </a:txBody>
                  <a:tcPr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2580779298"/>
                  </a:ext>
                </a:extLst>
              </a:tr>
              <a:tr h="209437">
                <a:tc>
                  <a:txBody>
                    <a:bodyPr/>
                    <a:lstStyle/>
                    <a:p>
                      <a:pPr>
                        <a:buNone/>
                      </a:pPr>
                      <a:r>
                        <a:rPr lang="lt-LT" sz="1600" dirty="0">
                          <a:latin typeface="Aptos Light" panose="020B0004020202020204" pitchFamily="34" charset="0"/>
                        </a:rPr>
                        <a:t>Komandos sudėtis</a:t>
                      </a:r>
                      <a:r>
                        <a:rPr lang="en-US" sz="1600" dirty="0">
                          <a:latin typeface="Aptos Light" panose="020B0004020202020204" pitchFamily="34" charset="0"/>
                        </a:rPr>
                        <a:t> 2025 m.</a:t>
                      </a:r>
                      <a:endParaRPr lang="lt-LT" sz="1600" dirty="0">
                        <a:latin typeface="Aptos Light" panose="020B0004020202020204" pitchFamily="34" charset="0"/>
                      </a:endParaRPr>
                    </a:p>
                  </a:txBody>
                  <a:tcPr anchor="ct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tcPr>
                </a:tc>
                <a:tc>
                  <a:txBody>
                    <a:bodyPr/>
                    <a:lstStyle/>
                    <a:p>
                      <a:pPr algn="ctr">
                        <a:buNone/>
                      </a:pPr>
                      <a:r>
                        <a:rPr lang="lt-LT" sz="1600" dirty="0">
                          <a:latin typeface="Aptos Light" panose="020B0004020202020204" pitchFamily="34" charset="0"/>
                        </a:rPr>
                        <a:t>42 moterys / 1 vyras</a:t>
                      </a:r>
                    </a:p>
                  </a:txBody>
                  <a:tcPr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tcPr>
                </a:tc>
                <a:extLst>
                  <a:ext uri="{0D108BD9-81ED-4DB2-BD59-A6C34878D82A}">
                    <a16:rowId xmlns:a16="http://schemas.microsoft.com/office/drawing/2014/main" val="3954677644"/>
                  </a:ext>
                </a:extLst>
              </a:tr>
            </a:tbl>
          </a:graphicData>
        </a:graphic>
      </p:graphicFrame>
      <p:sp>
        <p:nvSpPr>
          <p:cNvPr id="11" name="TextBox 10">
            <a:extLst>
              <a:ext uri="{FF2B5EF4-FFF2-40B4-BE49-F238E27FC236}">
                <a16:creationId xmlns:a16="http://schemas.microsoft.com/office/drawing/2014/main" id="{33492539-0375-B024-CA93-F65D7FE0A4D7}"/>
              </a:ext>
            </a:extLst>
          </p:cNvPr>
          <p:cNvSpPr txBox="1"/>
          <p:nvPr/>
        </p:nvSpPr>
        <p:spPr>
          <a:xfrm>
            <a:off x="1188174" y="5296128"/>
            <a:ext cx="6522375" cy="830997"/>
          </a:xfrm>
          <a:prstGeom prst="rect">
            <a:avLst/>
          </a:prstGeom>
          <a:noFill/>
        </p:spPr>
        <p:txBody>
          <a:bodyPr wrap="square">
            <a:spAutoFit/>
          </a:bodyPr>
          <a:lstStyle/>
          <a:p>
            <a:pPr>
              <a:spcAft>
                <a:spcPts val="788"/>
              </a:spcAft>
              <a:defRPr sz="2100">
                <a:solidFill>
                  <a:srgbClr val="3C3C3C"/>
                </a:solidFill>
                <a:latin typeface="Times New Roman"/>
              </a:defRPr>
            </a:pPr>
            <a:r>
              <a:rPr lang="lt-LT" sz="1600" dirty="0">
                <a:latin typeface="Aptos Light" panose="020B0004020202020204" pitchFamily="34" charset="0"/>
              </a:rPr>
              <a:t>2024–2025 m. darbuotojų kaita išliko stabili, o vidutinis darbo stažas siekė 6 metus. Tai atspindi ilgalaikį darbuotojų įsitraukimą ir sukauptų kompetencijų tęstinumą.</a:t>
            </a:r>
          </a:p>
        </p:txBody>
      </p:sp>
    </p:spTree>
    <p:extLst>
      <p:ext uri="{BB962C8B-B14F-4D97-AF65-F5344CB8AC3E}">
        <p14:creationId xmlns:p14="http://schemas.microsoft.com/office/powerpoint/2010/main" val="874821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A687354-03E4-ABA5-FA12-950D0FE1644E}"/>
            </a:ext>
          </a:extLst>
        </p:cNvPr>
        <p:cNvGrpSpPr/>
        <p:nvPr/>
      </p:nvGrpSpPr>
      <p:grpSpPr>
        <a:xfrm>
          <a:off x="0" y="0"/>
          <a:ext cx="0" cy="0"/>
          <a:chOff x="0" y="0"/>
          <a:chExt cx="0" cy="0"/>
        </a:xfrm>
      </p:grpSpPr>
      <p:pic>
        <p:nvPicPr>
          <p:cNvPr id="9" name="Paveikslėlis 8">
            <a:extLst>
              <a:ext uri="{FF2B5EF4-FFF2-40B4-BE49-F238E27FC236}">
                <a16:creationId xmlns:a16="http://schemas.microsoft.com/office/drawing/2014/main" id="{DCF42286-1F4A-3BAC-4E2C-B9F653738E78}"/>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2ADCE774-8885-8851-CF4D-12A1C1336541}"/>
              </a:ext>
            </a:extLst>
          </p:cNvPr>
          <p:cNvSpPr txBox="1"/>
          <p:nvPr/>
        </p:nvSpPr>
        <p:spPr>
          <a:xfrm>
            <a:off x="1165029" y="833757"/>
            <a:ext cx="6404168"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2024–2025 m. išteklių naudojimo palyginimas</a:t>
            </a:r>
          </a:p>
        </p:txBody>
      </p:sp>
      <p:graphicFrame>
        <p:nvGraphicFramePr>
          <p:cNvPr id="2" name="Lentelė 1">
            <a:extLst>
              <a:ext uri="{FF2B5EF4-FFF2-40B4-BE49-F238E27FC236}">
                <a16:creationId xmlns:a16="http://schemas.microsoft.com/office/drawing/2014/main" id="{2E2091B9-F805-9EE4-518D-950AC7237325}"/>
              </a:ext>
            </a:extLst>
          </p:cNvPr>
          <p:cNvGraphicFramePr>
            <a:graphicFrameLocks noGrp="1"/>
          </p:cNvGraphicFramePr>
          <p:nvPr>
            <p:extLst>
              <p:ext uri="{D42A27DB-BD31-4B8C-83A1-F6EECF244321}">
                <p14:modId xmlns:p14="http://schemas.microsoft.com/office/powerpoint/2010/main" val="3242154795"/>
              </p:ext>
            </p:extLst>
          </p:nvPr>
        </p:nvGraphicFramePr>
        <p:xfrm>
          <a:off x="1235180" y="1295342"/>
          <a:ext cx="6263865" cy="3078480"/>
        </p:xfrm>
        <a:graphic>
          <a:graphicData uri="http://schemas.openxmlformats.org/drawingml/2006/table">
            <a:tbl>
              <a:tblPr firstRow="1" bandRow="1">
                <a:tableStyleId>{5940675A-B579-460E-94D1-54222C63F5DA}</a:tableStyleId>
              </a:tblPr>
              <a:tblGrid>
                <a:gridCol w="2225265">
                  <a:extLst>
                    <a:ext uri="{9D8B030D-6E8A-4147-A177-3AD203B41FA5}">
                      <a16:colId xmlns:a16="http://schemas.microsoft.com/office/drawing/2014/main" val="2256611030"/>
                    </a:ext>
                  </a:extLst>
                </a:gridCol>
                <a:gridCol w="1121228">
                  <a:extLst>
                    <a:ext uri="{9D8B030D-6E8A-4147-A177-3AD203B41FA5}">
                      <a16:colId xmlns:a16="http://schemas.microsoft.com/office/drawing/2014/main" val="140193378"/>
                    </a:ext>
                  </a:extLst>
                </a:gridCol>
                <a:gridCol w="1589315">
                  <a:extLst>
                    <a:ext uri="{9D8B030D-6E8A-4147-A177-3AD203B41FA5}">
                      <a16:colId xmlns:a16="http://schemas.microsoft.com/office/drawing/2014/main" val="2737008826"/>
                    </a:ext>
                  </a:extLst>
                </a:gridCol>
                <a:gridCol w="1328057">
                  <a:extLst>
                    <a:ext uri="{9D8B030D-6E8A-4147-A177-3AD203B41FA5}">
                      <a16:colId xmlns:a16="http://schemas.microsoft.com/office/drawing/2014/main" val="1405228543"/>
                    </a:ext>
                  </a:extLst>
                </a:gridCol>
              </a:tblGrid>
              <a:tr h="310190">
                <a:tc>
                  <a:txBody>
                    <a:bodyPr/>
                    <a:lstStyle/>
                    <a:p>
                      <a:pPr>
                        <a:defRPr sz="1400" b="1"/>
                      </a:pPr>
                      <a:r>
                        <a:rPr sz="1600" b="1" dirty="0" err="1">
                          <a:latin typeface="Aptos Light" panose="020B0004020202020204" pitchFamily="34" charset="0"/>
                        </a:rPr>
                        <a:t>Rodiklis</a:t>
                      </a:r>
                      <a:endParaRPr sz="1600" b="1" dirty="0">
                        <a:latin typeface="Aptos Light" panose="020B0004020202020204" pitchFamily="34" charset="0"/>
                      </a:endParaRPr>
                    </a:p>
                  </a:txBody>
                  <a:tcPr>
                    <a:lnR w="9525" cap="flat" cmpd="sng" algn="ctr">
                      <a:solidFill>
                        <a:schemeClr val="accent3">
                          <a:lumMod val="75000"/>
                        </a:schemeClr>
                      </a:solidFill>
                      <a:prstDash val="solid"/>
                      <a:round/>
                      <a:headEnd type="none" w="med" len="med"/>
                      <a:tailEnd type="none" w="med" len="med"/>
                    </a:lnR>
                    <a:lnB w="9525" cap="flat" cmpd="sng" algn="ctr">
                      <a:solidFill>
                        <a:schemeClr val="accent3">
                          <a:lumMod val="75000"/>
                        </a:schemeClr>
                      </a:solidFill>
                      <a:prstDash val="solid"/>
                      <a:round/>
                      <a:headEnd type="none" w="med" len="med"/>
                      <a:tailEnd type="none" w="med" len="med"/>
                    </a:lnB>
                  </a:tcPr>
                </a:tc>
                <a:tc>
                  <a:txBody>
                    <a:bodyPr/>
                    <a:lstStyle/>
                    <a:p>
                      <a:pPr>
                        <a:defRPr sz="1400" b="1"/>
                      </a:pPr>
                      <a:r>
                        <a:rPr sz="1600" b="1" dirty="0">
                          <a:latin typeface="Aptos Light" panose="020B0004020202020204" pitchFamily="34" charset="0"/>
                        </a:rPr>
                        <a:t>2024</a:t>
                      </a: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B w="9525" cap="flat" cmpd="sng" algn="ctr">
                      <a:solidFill>
                        <a:schemeClr val="accent3">
                          <a:lumMod val="75000"/>
                        </a:schemeClr>
                      </a:solidFill>
                      <a:prstDash val="solid"/>
                      <a:round/>
                      <a:headEnd type="none" w="med" len="med"/>
                      <a:tailEnd type="none" w="med" len="med"/>
                    </a:lnB>
                  </a:tcPr>
                </a:tc>
                <a:tc>
                  <a:txBody>
                    <a:bodyPr/>
                    <a:lstStyle/>
                    <a:p>
                      <a:pPr>
                        <a:defRPr sz="1400" b="1"/>
                      </a:pPr>
                      <a:r>
                        <a:rPr sz="1600" b="1" dirty="0">
                          <a:latin typeface="Aptos Light" panose="020B0004020202020204" pitchFamily="34" charset="0"/>
                        </a:rPr>
                        <a:t>2025</a:t>
                      </a: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B w="9525" cap="flat" cmpd="sng" algn="ctr">
                      <a:solidFill>
                        <a:schemeClr val="accent3">
                          <a:lumMod val="75000"/>
                        </a:schemeClr>
                      </a:solidFill>
                      <a:prstDash val="solid"/>
                      <a:round/>
                      <a:headEnd type="none" w="med" len="med"/>
                      <a:tailEnd type="none" w="med" len="med"/>
                    </a:lnB>
                  </a:tcPr>
                </a:tc>
                <a:tc>
                  <a:txBody>
                    <a:bodyPr/>
                    <a:lstStyle/>
                    <a:p>
                      <a:pPr>
                        <a:defRPr sz="1400" b="1"/>
                      </a:pPr>
                      <a:r>
                        <a:rPr sz="1600" b="1" dirty="0" err="1">
                          <a:latin typeface="Aptos Light" panose="020B0004020202020204" pitchFamily="34" charset="0"/>
                        </a:rPr>
                        <a:t>Pokytis</a:t>
                      </a:r>
                      <a:endParaRPr sz="1600" b="1" dirty="0">
                        <a:latin typeface="Aptos Light" panose="020B0004020202020204" pitchFamily="34" charset="0"/>
                      </a:endParaRPr>
                    </a:p>
                  </a:txBody>
                  <a:tcPr>
                    <a:lnL w="9525" cap="flat" cmpd="sng" algn="ctr">
                      <a:solidFill>
                        <a:schemeClr val="accent3">
                          <a:lumMod val="75000"/>
                        </a:schemeClr>
                      </a:solidFill>
                      <a:prstDash val="solid"/>
                      <a:round/>
                      <a:headEnd type="none" w="med" len="med"/>
                      <a:tailEnd type="none" w="med" len="med"/>
                    </a:lnL>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1942565162"/>
                  </a:ext>
                </a:extLst>
              </a:tr>
              <a:tr h="397344">
                <a:tc>
                  <a:txBody>
                    <a:bodyPr/>
                    <a:lstStyle/>
                    <a:p>
                      <a:pPr>
                        <a:defRPr sz="1300"/>
                      </a:pPr>
                      <a:r>
                        <a:rPr sz="1600" b="0" dirty="0" err="1">
                          <a:latin typeface="Aptos Light" panose="020B0004020202020204" pitchFamily="34" charset="0"/>
                        </a:rPr>
                        <a:t>Elektros</a:t>
                      </a:r>
                      <a:r>
                        <a:rPr sz="1600" b="0" dirty="0">
                          <a:latin typeface="Aptos Light" panose="020B0004020202020204" pitchFamily="34" charset="0"/>
                        </a:rPr>
                        <a:t> </a:t>
                      </a:r>
                      <a:r>
                        <a:rPr sz="1600" b="0" dirty="0" err="1">
                          <a:latin typeface="Aptos Light" panose="020B0004020202020204" pitchFamily="34" charset="0"/>
                        </a:rPr>
                        <a:t>energija</a:t>
                      </a:r>
                      <a:endParaRPr sz="1600" b="0" dirty="0">
                        <a:latin typeface="Aptos Light" panose="020B0004020202020204" pitchFamily="34" charset="0"/>
                      </a:endParaRPr>
                    </a:p>
                  </a:txBody>
                  <a:tcP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defRPr sz="1300"/>
                      </a:pPr>
                      <a:r>
                        <a:rPr sz="1600" b="0" dirty="0">
                          <a:latin typeface="Aptos Light" panose="020B0004020202020204" pitchFamily="34" charset="0"/>
                        </a:rPr>
                        <a:t>64 982 kWh</a:t>
                      </a: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defRPr sz="1300"/>
                      </a:pPr>
                      <a:r>
                        <a:rPr sz="1600" b="0" dirty="0">
                          <a:latin typeface="Aptos Light" panose="020B0004020202020204" pitchFamily="34" charset="0"/>
                        </a:rPr>
                        <a:t>33 867 kWh</a:t>
                      </a: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defRPr sz="1300"/>
                      </a:pPr>
                      <a:r>
                        <a:rPr sz="1600" b="0" dirty="0">
                          <a:latin typeface="Aptos Light" panose="020B0004020202020204" pitchFamily="34" charset="0"/>
                        </a:rPr>
                        <a:t>−47,9 %</a:t>
                      </a:r>
                    </a:p>
                  </a:txBody>
                  <a:tcPr>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404647675"/>
                  </a:ext>
                </a:extLst>
              </a:tr>
              <a:tr h="310190">
                <a:tc>
                  <a:txBody>
                    <a:bodyPr/>
                    <a:lstStyle/>
                    <a:p>
                      <a:pPr>
                        <a:defRPr sz="1300"/>
                      </a:pPr>
                      <a:r>
                        <a:rPr sz="1600" b="0" dirty="0" err="1">
                          <a:latin typeface="Aptos Light" panose="020B0004020202020204" pitchFamily="34" charset="0"/>
                        </a:rPr>
                        <a:t>Šaltas</a:t>
                      </a:r>
                      <a:r>
                        <a:rPr sz="1600" b="0" dirty="0">
                          <a:latin typeface="Aptos Light" panose="020B0004020202020204" pitchFamily="34" charset="0"/>
                        </a:rPr>
                        <a:t> </a:t>
                      </a:r>
                      <a:r>
                        <a:rPr sz="1600" b="0" dirty="0" err="1">
                          <a:latin typeface="Aptos Light" panose="020B0004020202020204" pitchFamily="34" charset="0"/>
                        </a:rPr>
                        <a:t>vanduo</a:t>
                      </a:r>
                      <a:endParaRPr sz="1600" b="0" dirty="0">
                        <a:latin typeface="Aptos Light" panose="020B0004020202020204" pitchFamily="34" charset="0"/>
                      </a:endParaRPr>
                    </a:p>
                  </a:txBody>
                  <a:tcP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defRPr sz="1300"/>
                      </a:pPr>
                      <a:r>
                        <a:rPr sz="1600" b="0" dirty="0">
                          <a:latin typeface="Aptos Light" panose="020B0004020202020204" pitchFamily="34" charset="0"/>
                        </a:rPr>
                        <a:t>330 m³</a:t>
                      </a: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defRPr sz="1300"/>
                      </a:pPr>
                      <a:r>
                        <a:rPr sz="1600" b="0" dirty="0">
                          <a:latin typeface="Aptos Light" panose="020B0004020202020204" pitchFamily="34" charset="0"/>
                        </a:rPr>
                        <a:t>297 m³</a:t>
                      </a: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defRPr sz="1300"/>
                      </a:pPr>
                      <a:r>
                        <a:rPr sz="1600" b="0" dirty="0">
                          <a:latin typeface="Aptos Light" panose="020B0004020202020204" pitchFamily="34" charset="0"/>
                        </a:rPr>
                        <a:t>−10,0 %</a:t>
                      </a:r>
                    </a:p>
                  </a:txBody>
                  <a:tcPr>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2270207694"/>
                  </a:ext>
                </a:extLst>
              </a:tr>
              <a:tr h="310190">
                <a:tc>
                  <a:txBody>
                    <a:bodyPr/>
                    <a:lstStyle/>
                    <a:p>
                      <a:pPr>
                        <a:defRPr sz="1300"/>
                      </a:pPr>
                      <a:r>
                        <a:rPr sz="1600" b="0" dirty="0" err="1">
                          <a:latin typeface="Aptos Light" panose="020B0004020202020204" pitchFamily="34" charset="0"/>
                        </a:rPr>
                        <a:t>Dujos</a:t>
                      </a:r>
                      <a:endParaRPr sz="1600" b="0" dirty="0">
                        <a:latin typeface="Aptos Light" panose="020B0004020202020204" pitchFamily="34" charset="0"/>
                      </a:endParaRPr>
                    </a:p>
                  </a:txBody>
                  <a:tcP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defRPr sz="1300"/>
                      </a:pPr>
                      <a:r>
                        <a:rPr sz="1600" b="0" dirty="0">
                          <a:latin typeface="Aptos Light" panose="020B0004020202020204" pitchFamily="34" charset="0"/>
                        </a:rPr>
                        <a:t>100 100 kWh</a:t>
                      </a: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defRPr sz="1300"/>
                      </a:pPr>
                      <a:r>
                        <a:rPr sz="1600" b="0" dirty="0">
                          <a:latin typeface="Aptos Light" panose="020B0004020202020204" pitchFamily="34" charset="0"/>
                        </a:rPr>
                        <a:t>98 901 kWh</a:t>
                      </a: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defRPr sz="1300"/>
                      </a:pPr>
                      <a:r>
                        <a:rPr sz="1600" b="0" dirty="0">
                          <a:latin typeface="Aptos Light" panose="020B0004020202020204" pitchFamily="34" charset="0"/>
                        </a:rPr>
                        <a:t>−1,2 %</a:t>
                      </a:r>
                    </a:p>
                  </a:txBody>
                  <a:tcPr>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646409419"/>
                  </a:ext>
                </a:extLst>
              </a:tr>
              <a:tr h="310190">
                <a:tc>
                  <a:txBody>
                    <a:bodyPr/>
                    <a:lstStyle/>
                    <a:p>
                      <a:pPr>
                        <a:defRPr sz="1300"/>
                      </a:pPr>
                      <a:r>
                        <a:rPr sz="1600" b="0" dirty="0" err="1">
                          <a:latin typeface="Aptos Light" panose="020B0004020202020204" pitchFamily="34" charset="0"/>
                        </a:rPr>
                        <a:t>Šiluma</a:t>
                      </a:r>
                      <a:endParaRPr sz="1600" b="0" dirty="0">
                        <a:latin typeface="Aptos Light" panose="020B0004020202020204" pitchFamily="34" charset="0"/>
                      </a:endParaRPr>
                    </a:p>
                  </a:txBody>
                  <a:tcP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defRPr sz="1300"/>
                      </a:pPr>
                      <a:r>
                        <a:rPr sz="1600" b="0" dirty="0">
                          <a:latin typeface="Aptos Light" panose="020B0004020202020204" pitchFamily="34" charset="0"/>
                        </a:rPr>
                        <a:t>16 995 kWh</a:t>
                      </a: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defRPr sz="1300"/>
                      </a:pPr>
                      <a:r>
                        <a:rPr sz="1600" b="0" dirty="0">
                          <a:latin typeface="Aptos Light" panose="020B0004020202020204" pitchFamily="34" charset="0"/>
                        </a:rPr>
                        <a:t>11 256 kWh</a:t>
                      </a: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defRPr sz="1300"/>
                      </a:pPr>
                      <a:r>
                        <a:rPr sz="1600" b="0" dirty="0">
                          <a:latin typeface="Aptos Light" panose="020B0004020202020204" pitchFamily="34" charset="0"/>
                        </a:rPr>
                        <a:t>−33,8 %</a:t>
                      </a:r>
                    </a:p>
                  </a:txBody>
                  <a:tcPr>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243832793"/>
                  </a:ext>
                </a:extLst>
              </a:tr>
              <a:tr h="310190">
                <a:tc>
                  <a:txBody>
                    <a:bodyPr/>
                    <a:lstStyle/>
                    <a:p>
                      <a:pPr>
                        <a:defRPr sz="1300"/>
                      </a:pPr>
                      <a:r>
                        <a:rPr sz="1600" b="0" dirty="0" err="1">
                          <a:latin typeface="Aptos Light" panose="020B0004020202020204" pitchFamily="34" charset="0"/>
                        </a:rPr>
                        <a:t>Benzinas</a:t>
                      </a:r>
                      <a:endParaRPr sz="1600" b="0" dirty="0">
                        <a:latin typeface="Aptos Light" panose="020B0004020202020204" pitchFamily="34" charset="0"/>
                      </a:endParaRPr>
                    </a:p>
                  </a:txBody>
                  <a:tcP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defRPr sz="1300"/>
                      </a:pPr>
                      <a:r>
                        <a:rPr sz="1600" b="0" dirty="0">
                          <a:latin typeface="Aptos Light" panose="020B0004020202020204" pitchFamily="34" charset="0"/>
                        </a:rPr>
                        <a:t>2 234 l</a:t>
                      </a: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defRPr sz="1300"/>
                      </a:pPr>
                      <a:r>
                        <a:rPr sz="1600" b="0" dirty="0">
                          <a:latin typeface="Aptos Light" panose="020B0004020202020204" pitchFamily="34" charset="0"/>
                        </a:rPr>
                        <a:t>3 591 l</a:t>
                      </a: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tc>
                  <a:txBody>
                    <a:bodyPr/>
                    <a:lstStyle/>
                    <a:p>
                      <a:pPr>
                        <a:defRPr sz="1300"/>
                      </a:pPr>
                      <a:r>
                        <a:rPr sz="1600" b="0" dirty="0">
                          <a:latin typeface="Aptos Light" panose="020B0004020202020204" pitchFamily="34" charset="0"/>
                        </a:rPr>
                        <a:t>+60,8 %</a:t>
                      </a:r>
                    </a:p>
                  </a:txBody>
                  <a:tcPr>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tcPr>
                </a:tc>
                <a:extLst>
                  <a:ext uri="{0D108BD9-81ED-4DB2-BD59-A6C34878D82A}">
                    <a16:rowId xmlns:a16="http://schemas.microsoft.com/office/drawing/2014/main" val="1589108716"/>
                  </a:ext>
                </a:extLst>
              </a:tr>
              <a:tr h="310191">
                <a:tc>
                  <a:txBody>
                    <a:bodyPr/>
                    <a:lstStyle/>
                    <a:p>
                      <a:pPr>
                        <a:defRPr sz="1300"/>
                      </a:pPr>
                      <a:r>
                        <a:rPr sz="1600" b="0" dirty="0" err="1">
                          <a:latin typeface="Aptos Light" panose="020B0004020202020204" pitchFamily="34" charset="0"/>
                        </a:rPr>
                        <a:t>Dyzelinas</a:t>
                      </a:r>
                      <a:endParaRPr sz="1600" b="0" dirty="0">
                        <a:latin typeface="Aptos Light" panose="020B0004020202020204" pitchFamily="34" charset="0"/>
                      </a:endParaRPr>
                    </a:p>
                  </a:txBody>
                  <a:tcPr>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tcPr>
                </a:tc>
                <a:tc>
                  <a:txBody>
                    <a:bodyPr/>
                    <a:lstStyle/>
                    <a:p>
                      <a:pPr>
                        <a:defRPr sz="1300"/>
                      </a:pPr>
                      <a:r>
                        <a:rPr sz="1600" b="0" dirty="0">
                          <a:latin typeface="Aptos Light" panose="020B0004020202020204" pitchFamily="34" charset="0"/>
                        </a:rPr>
                        <a:t>585 l</a:t>
                      </a: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tcPr>
                </a:tc>
                <a:tc>
                  <a:txBody>
                    <a:bodyPr/>
                    <a:lstStyle/>
                    <a:p>
                      <a:pPr>
                        <a:defRPr sz="1300"/>
                      </a:pPr>
                      <a:r>
                        <a:rPr sz="1600" b="0" dirty="0">
                          <a:latin typeface="Aptos Light" panose="020B0004020202020204" pitchFamily="34" charset="0"/>
                        </a:rPr>
                        <a:t>1 038 l</a:t>
                      </a:r>
                    </a:p>
                  </a:txBody>
                  <a:tcP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tcPr>
                </a:tc>
                <a:tc>
                  <a:txBody>
                    <a:bodyPr/>
                    <a:lstStyle/>
                    <a:p>
                      <a:pPr>
                        <a:defRPr sz="1300"/>
                      </a:pPr>
                      <a:r>
                        <a:rPr sz="1600" b="0" dirty="0">
                          <a:latin typeface="Aptos Light" panose="020B0004020202020204" pitchFamily="34" charset="0"/>
                        </a:rPr>
                        <a:t>+77,4 %</a:t>
                      </a:r>
                    </a:p>
                  </a:txBody>
                  <a:tcPr>
                    <a:lnL w="9525" cap="flat" cmpd="sng" algn="ctr">
                      <a:solidFill>
                        <a:schemeClr val="accent3">
                          <a:lumMod val="75000"/>
                        </a:schemeClr>
                      </a:solidFill>
                      <a:prstDash val="solid"/>
                      <a:round/>
                      <a:headEnd type="none" w="med" len="med"/>
                      <a:tailEnd type="none" w="med" len="med"/>
                    </a:lnL>
                    <a:lnT w="9525" cap="flat" cmpd="sng" algn="ctr">
                      <a:solidFill>
                        <a:schemeClr val="accent3">
                          <a:lumMod val="75000"/>
                        </a:schemeClr>
                      </a:solidFill>
                      <a:prstDash val="solid"/>
                      <a:round/>
                      <a:headEnd type="none" w="med" len="med"/>
                      <a:tailEnd type="none" w="med" len="med"/>
                    </a:lnT>
                  </a:tcPr>
                </a:tc>
                <a:extLst>
                  <a:ext uri="{0D108BD9-81ED-4DB2-BD59-A6C34878D82A}">
                    <a16:rowId xmlns:a16="http://schemas.microsoft.com/office/drawing/2014/main" val="174873047"/>
                  </a:ext>
                </a:extLst>
              </a:tr>
            </a:tbl>
          </a:graphicData>
        </a:graphic>
      </p:graphicFrame>
      <p:sp>
        <p:nvSpPr>
          <p:cNvPr id="8" name="TextBox 7">
            <a:extLst>
              <a:ext uri="{FF2B5EF4-FFF2-40B4-BE49-F238E27FC236}">
                <a16:creationId xmlns:a16="http://schemas.microsoft.com/office/drawing/2014/main" id="{9053CCE6-1097-594D-8EBD-086E8E369ADB}"/>
              </a:ext>
            </a:extLst>
          </p:cNvPr>
          <p:cNvSpPr txBox="1"/>
          <p:nvPr/>
        </p:nvSpPr>
        <p:spPr>
          <a:xfrm>
            <a:off x="1160192" y="4343400"/>
            <a:ext cx="7226162" cy="1903534"/>
          </a:xfrm>
          <a:prstGeom prst="rect">
            <a:avLst/>
          </a:prstGeom>
          <a:noFill/>
        </p:spPr>
        <p:txBody>
          <a:bodyPr wrap="square">
            <a:spAutoFit/>
          </a:bodyPr>
          <a:lstStyle/>
          <a:p>
            <a:pPr>
              <a:lnSpc>
                <a:spcPct val="150000"/>
              </a:lnSpc>
              <a:defRPr sz="1500"/>
            </a:pPr>
            <a:r>
              <a:rPr sz="1600" b="1" dirty="0" err="1">
                <a:latin typeface="Aptos Light" panose="020B0004020202020204" pitchFamily="34" charset="0"/>
              </a:rPr>
              <a:t>Pagrindinės</a:t>
            </a:r>
            <a:r>
              <a:rPr sz="1600" b="1" dirty="0">
                <a:latin typeface="Aptos Light" panose="020B0004020202020204" pitchFamily="34" charset="0"/>
              </a:rPr>
              <a:t> </a:t>
            </a:r>
            <a:r>
              <a:rPr sz="1600" b="1" dirty="0" err="1">
                <a:latin typeface="Aptos Light" panose="020B0004020202020204" pitchFamily="34" charset="0"/>
              </a:rPr>
              <a:t>įžvalgos</a:t>
            </a:r>
            <a:r>
              <a:rPr sz="1600" b="1" dirty="0">
                <a:latin typeface="Aptos Light" panose="020B0004020202020204" pitchFamily="34" charset="0"/>
              </a:rPr>
              <a:t>:</a:t>
            </a:r>
            <a:br>
              <a:rPr sz="1600" dirty="0">
                <a:latin typeface="Aptos Light" panose="020B0004020202020204" pitchFamily="34" charset="0"/>
              </a:rPr>
            </a:br>
            <a:r>
              <a:rPr sz="1600" dirty="0">
                <a:latin typeface="Aptos Light" panose="020B0004020202020204" pitchFamily="34" charset="0"/>
              </a:rPr>
              <a:t>• </a:t>
            </a:r>
            <a:r>
              <a:rPr sz="1600" dirty="0" err="1">
                <a:latin typeface="Aptos Light" panose="020B0004020202020204" pitchFamily="34" charset="0"/>
              </a:rPr>
              <a:t>Elektros</a:t>
            </a:r>
            <a:r>
              <a:rPr sz="1600" dirty="0">
                <a:latin typeface="Aptos Light" panose="020B0004020202020204" pitchFamily="34" charset="0"/>
              </a:rPr>
              <a:t> </a:t>
            </a:r>
            <a:r>
              <a:rPr sz="1600" dirty="0" err="1">
                <a:latin typeface="Aptos Light" panose="020B0004020202020204" pitchFamily="34" charset="0"/>
              </a:rPr>
              <a:t>energijos</a:t>
            </a:r>
            <a:r>
              <a:rPr sz="1600" dirty="0">
                <a:latin typeface="Aptos Light" panose="020B0004020202020204" pitchFamily="34" charset="0"/>
              </a:rPr>
              <a:t> </a:t>
            </a:r>
            <a:r>
              <a:rPr sz="1600" dirty="0" err="1">
                <a:latin typeface="Aptos Light" panose="020B0004020202020204" pitchFamily="34" charset="0"/>
              </a:rPr>
              <a:t>sunaudojimas</a:t>
            </a:r>
            <a:r>
              <a:rPr sz="1600" dirty="0">
                <a:latin typeface="Aptos Light" panose="020B0004020202020204" pitchFamily="34" charset="0"/>
              </a:rPr>
              <a:t> </a:t>
            </a:r>
            <a:r>
              <a:rPr sz="1600" dirty="0" err="1">
                <a:latin typeface="Aptos Light" panose="020B0004020202020204" pitchFamily="34" charset="0"/>
              </a:rPr>
              <a:t>sumažėjo</a:t>
            </a:r>
            <a:r>
              <a:rPr sz="1600" dirty="0">
                <a:latin typeface="Aptos Light" panose="020B0004020202020204" pitchFamily="34" charset="0"/>
              </a:rPr>
              <a:t> 47,9 %.</a:t>
            </a:r>
            <a:br>
              <a:rPr sz="1600" dirty="0">
                <a:latin typeface="Aptos Light" panose="020B0004020202020204" pitchFamily="34" charset="0"/>
              </a:rPr>
            </a:br>
            <a:r>
              <a:rPr sz="1600" dirty="0">
                <a:latin typeface="Aptos Light" panose="020B0004020202020204" pitchFamily="34" charset="0"/>
              </a:rPr>
              <a:t>• </a:t>
            </a:r>
            <a:r>
              <a:rPr sz="1600" dirty="0" err="1">
                <a:latin typeface="Aptos Light" panose="020B0004020202020204" pitchFamily="34" charset="0"/>
              </a:rPr>
              <a:t>Vandens</a:t>
            </a:r>
            <a:r>
              <a:rPr sz="1600" dirty="0">
                <a:latin typeface="Aptos Light" panose="020B0004020202020204" pitchFamily="34" charset="0"/>
              </a:rPr>
              <a:t> </a:t>
            </a:r>
            <a:r>
              <a:rPr sz="1600" dirty="0" err="1">
                <a:latin typeface="Aptos Light" panose="020B0004020202020204" pitchFamily="34" charset="0"/>
              </a:rPr>
              <a:t>sunaudojimas</a:t>
            </a:r>
            <a:r>
              <a:rPr sz="1600" dirty="0">
                <a:latin typeface="Aptos Light" panose="020B0004020202020204" pitchFamily="34" charset="0"/>
              </a:rPr>
              <a:t> </a:t>
            </a:r>
            <a:r>
              <a:rPr sz="1600" dirty="0" err="1">
                <a:latin typeface="Aptos Light" panose="020B0004020202020204" pitchFamily="34" charset="0"/>
              </a:rPr>
              <a:t>sumažėjo</a:t>
            </a:r>
            <a:r>
              <a:rPr sz="1600" dirty="0">
                <a:latin typeface="Aptos Light" panose="020B0004020202020204" pitchFamily="34" charset="0"/>
              </a:rPr>
              <a:t> 10,0 %.</a:t>
            </a:r>
            <a:br>
              <a:rPr sz="1600" dirty="0">
                <a:latin typeface="Aptos Light" panose="020B0004020202020204" pitchFamily="34" charset="0"/>
              </a:rPr>
            </a:br>
            <a:r>
              <a:rPr sz="1600" dirty="0">
                <a:latin typeface="Aptos Light" panose="020B0004020202020204" pitchFamily="34" charset="0"/>
              </a:rPr>
              <a:t>• Dujų </a:t>
            </a:r>
            <a:r>
              <a:rPr sz="1600" dirty="0" err="1">
                <a:latin typeface="Aptos Light" panose="020B0004020202020204" pitchFamily="34" charset="0"/>
              </a:rPr>
              <a:t>sunaudojimas</a:t>
            </a:r>
            <a:r>
              <a:rPr sz="1600" dirty="0">
                <a:latin typeface="Aptos Light" panose="020B0004020202020204" pitchFamily="34" charset="0"/>
              </a:rPr>
              <a:t> </a:t>
            </a:r>
            <a:r>
              <a:rPr sz="1600" dirty="0" err="1">
                <a:latin typeface="Aptos Light" panose="020B0004020202020204" pitchFamily="34" charset="0"/>
              </a:rPr>
              <a:t>išliko</a:t>
            </a:r>
            <a:r>
              <a:rPr sz="1600" dirty="0">
                <a:latin typeface="Aptos Light" panose="020B0004020202020204" pitchFamily="34" charset="0"/>
              </a:rPr>
              <a:t> </a:t>
            </a:r>
            <a:r>
              <a:rPr sz="1600" dirty="0" err="1">
                <a:latin typeface="Aptos Light" panose="020B0004020202020204" pitchFamily="34" charset="0"/>
              </a:rPr>
              <a:t>stabilus</a:t>
            </a:r>
            <a:r>
              <a:rPr sz="1600" dirty="0">
                <a:latin typeface="Aptos Light" panose="020B0004020202020204" pitchFamily="34" charset="0"/>
              </a:rPr>
              <a:t> (−1,2 %).</a:t>
            </a:r>
            <a:br>
              <a:rPr sz="1600" dirty="0">
                <a:latin typeface="Aptos Light" panose="020B0004020202020204" pitchFamily="34" charset="0"/>
              </a:rPr>
            </a:br>
            <a:r>
              <a:rPr sz="1600" dirty="0">
                <a:latin typeface="Aptos Light" panose="020B0004020202020204" pitchFamily="34" charset="0"/>
              </a:rPr>
              <a:t>• </a:t>
            </a:r>
            <a:r>
              <a:rPr sz="1600" dirty="0" err="1">
                <a:latin typeface="Aptos Light" panose="020B0004020202020204" pitchFamily="34" charset="0"/>
              </a:rPr>
              <a:t>Šilumos</a:t>
            </a:r>
            <a:r>
              <a:rPr sz="1600" dirty="0">
                <a:latin typeface="Aptos Light" panose="020B0004020202020204" pitchFamily="34" charset="0"/>
              </a:rPr>
              <a:t> </a:t>
            </a:r>
            <a:r>
              <a:rPr sz="1600" dirty="0" err="1">
                <a:latin typeface="Aptos Light" panose="020B0004020202020204" pitchFamily="34" charset="0"/>
              </a:rPr>
              <a:t>energijos</a:t>
            </a:r>
            <a:r>
              <a:rPr sz="1600" dirty="0">
                <a:latin typeface="Aptos Light" panose="020B0004020202020204" pitchFamily="34" charset="0"/>
              </a:rPr>
              <a:t> </a:t>
            </a:r>
            <a:r>
              <a:rPr sz="1600" dirty="0" err="1">
                <a:latin typeface="Aptos Light" panose="020B0004020202020204" pitchFamily="34" charset="0"/>
              </a:rPr>
              <a:t>poreikis</a:t>
            </a:r>
            <a:r>
              <a:rPr sz="1600" dirty="0">
                <a:latin typeface="Aptos Light" panose="020B0004020202020204" pitchFamily="34" charset="0"/>
              </a:rPr>
              <a:t> </a:t>
            </a:r>
            <a:r>
              <a:rPr sz="1600" dirty="0" err="1">
                <a:latin typeface="Aptos Light" panose="020B0004020202020204" pitchFamily="34" charset="0"/>
              </a:rPr>
              <a:t>sumažėjo</a:t>
            </a:r>
            <a:r>
              <a:rPr sz="1600" dirty="0">
                <a:latin typeface="Aptos Light" panose="020B0004020202020204" pitchFamily="34" charset="0"/>
              </a:rPr>
              <a:t> 33,8 %.</a:t>
            </a:r>
          </a:p>
        </p:txBody>
      </p:sp>
    </p:spTree>
    <p:extLst>
      <p:ext uri="{BB962C8B-B14F-4D97-AF65-F5344CB8AC3E}">
        <p14:creationId xmlns:p14="http://schemas.microsoft.com/office/powerpoint/2010/main" val="3503170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BF25E8D-89B4-4556-B961-47FB439353C8}"/>
            </a:ext>
          </a:extLst>
        </p:cNvPr>
        <p:cNvGrpSpPr/>
        <p:nvPr/>
      </p:nvGrpSpPr>
      <p:grpSpPr>
        <a:xfrm>
          <a:off x="0" y="0"/>
          <a:ext cx="0" cy="0"/>
          <a:chOff x="0" y="0"/>
          <a:chExt cx="0" cy="0"/>
        </a:xfrm>
      </p:grpSpPr>
      <p:pic>
        <p:nvPicPr>
          <p:cNvPr id="9" name="Paveikslėlis 8">
            <a:extLst>
              <a:ext uri="{FF2B5EF4-FFF2-40B4-BE49-F238E27FC236}">
                <a16:creationId xmlns:a16="http://schemas.microsoft.com/office/drawing/2014/main" id="{C7BFA761-D237-DADD-8021-AE237C02D9B3}"/>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768321E2-10BB-BF49-D338-5679DD17887D}"/>
              </a:ext>
            </a:extLst>
          </p:cNvPr>
          <p:cNvSpPr txBox="1"/>
          <p:nvPr/>
        </p:nvSpPr>
        <p:spPr>
          <a:xfrm>
            <a:off x="1165029" y="1233867"/>
            <a:ext cx="6404168"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2024 m. </a:t>
            </a:r>
            <a:r>
              <a:rPr lang="en-US" sz="2000" dirty="0" err="1">
                <a:latin typeface="Aptos Light" panose="020B0004020202020204" pitchFamily="34" charset="0"/>
              </a:rPr>
              <a:t>emisij</a:t>
            </a:r>
            <a:r>
              <a:rPr lang="lt-LT" sz="2000" dirty="0">
                <a:latin typeface="Aptos Light" panose="020B0004020202020204" pitchFamily="34" charset="0"/>
              </a:rPr>
              <a:t>ų ataskaita</a:t>
            </a:r>
          </a:p>
        </p:txBody>
      </p:sp>
      <p:pic>
        <p:nvPicPr>
          <p:cNvPr id="7" name="Paveikslėlis 6">
            <a:extLst>
              <a:ext uri="{FF2B5EF4-FFF2-40B4-BE49-F238E27FC236}">
                <a16:creationId xmlns:a16="http://schemas.microsoft.com/office/drawing/2014/main" id="{49BBBC47-BEFA-1F64-0C7B-6D96B8215CA2}"/>
              </a:ext>
            </a:extLst>
          </p:cNvPr>
          <p:cNvPicPr>
            <a:picLocks noChangeAspect="1"/>
          </p:cNvPicPr>
          <p:nvPr/>
        </p:nvPicPr>
        <p:blipFill>
          <a:blip r:embed="rId4"/>
          <a:stretch>
            <a:fillRect/>
          </a:stretch>
        </p:blipFill>
        <p:spPr>
          <a:xfrm>
            <a:off x="1165029" y="1720919"/>
            <a:ext cx="6198753" cy="3911681"/>
          </a:xfrm>
          <a:prstGeom prst="rect">
            <a:avLst/>
          </a:prstGeom>
        </p:spPr>
      </p:pic>
    </p:spTree>
    <p:extLst>
      <p:ext uri="{BB962C8B-B14F-4D97-AF65-F5344CB8AC3E}">
        <p14:creationId xmlns:p14="http://schemas.microsoft.com/office/powerpoint/2010/main" val="3479782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8A4D96E-D82B-B628-0FA6-DD10A00B4D35}"/>
            </a:ext>
          </a:extLst>
        </p:cNvPr>
        <p:cNvGrpSpPr/>
        <p:nvPr/>
      </p:nvGrpSpPr>
      <p:grpSpPr>
        <a:xfrm>
          <a:off x="0" y="0"/>
          <a:ext cx="0" cy="0"/>
          <a:chOff x="0" y="0"/>
          <a:chExt cx="0" cy="0"/>
        </a:xfrm>
      </p:grpSpPr>
      <p:pic>
        <p:nvPicPr>
          <p:cNvPr id="9" name="Paveikslėlis 8">
            <a:extLst>
              <a:ext uri="{FF2B5EF4-FFF2-40B4-BE49-F238E27FC236}">
                <a16:creationId xmlns:a16="http://schemas.microsoft.com/office/drawing/2014/main" id="{CB224E3F-3B1D-2AD6-4DDE-2F494346FFDD}"/>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3016BAFA-93D3-7A5A-3613-729759DAE363}"/>
              </a:ext>
            </a:extLst>
          </p:cNvPr>
          <p:cNvSpPr txBox="1"/>
          <p:nvPr/>
        </p:nvSpPr>
        <p:spPr>
          <a:xfrm>
            <a:off x="1165029" y="1233867"/>
            <a:ext cx="6404168"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2024 m. </a:t>
            </a:r>
            <a:r>
              <a:rPr lang="en-US" sz="2000" dirty="0" err="1">
                <a:latin typeface="Aptos Light" panose="020B0004020202020204" pitchFamily="34" charset="0"/>
              </a:rPr>
              <a:t>emisij</a:t>
            </a:r>
            <a:r>
              <a:rPr lang="lt-LT" sz="2000" dirty="0">
                <a:latin typeface="Aptos Light" panose="020B0004020202020204" pitchFamily="34" charset="0"/>
              </a:rPr>
              <a:t>ų ataskaita</a:t>
            </a:r>
          </a:p>
        </p:txBody>
      </p:sp>
      <p:pic>
        <p:nvPicPr>
          <p:cNvPr id="3" name="Paveikslėlis 2">
            <a:extLst>
              <a:ext uri="{FF2B5EF4-FFF2-40B4-BE49-F238E27FC236}">
                <a16:creationId xmlns:a16="http://schemas.microsoft.com/office/drawing/2014/main" id="{D42A9C4C-ED11-81F4-D3CD-E0DFAE738392}"/>
              </a:ext>
            </a:extLst>
          </p:cNvPr>
          <p:cNvPicPr>
            <a:picLocks noChangeAspect="1"/>
          </p:cNvPicPr>
          <p:nvPr/>
        </p:nvPicPr>
        <p:blipFill>
          <a:blip r:embed="rId4"/>
          <a:stretch>
            <a:fillRect/>
          </a:stretch>
        </p:blipFill>
        <p:spPr>
          <a:xfrm>
            <a:off x="1179208" y="1800141"/>
            <a:ext cx="5814258" cy="3823992"/>
          </a:xfrm>
          <a:prstGeom prst="rect">
            <a:avLst/>
          </a:prstGeom>
        </p:spPr>
      </p:pic>
    </p:spTree>
    <p:extLst>
      <p:ext uri="{BB962C8B-B14F-4D97-AF65-F5344CB8AC3E}">
        <p14:creationId xmlns:p14="http://schemas.microsoft.com/office/powerpoint/2010/main" val="1607684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9DDE0F9-2F2C-172E-E49B-5519519936F5}"/>
            </a:ext>
          </a:extLst>
        </p:cNvPr>
        <p:cNvGrpSpPr/>
        <p:nvPr/>
      </p:nvGrpSpPr>
      <p:grpSpPr>
        <a:xfrm>
          <a:off x="0" y="0"/>
          <a:ext cx="0" cy="0"/>
          <a:chOff x="0" y="0"/>
          <a:chExt cx="0" cy="0"/>
        </a:xfrm>
      </p:grpSpPr>
      <p:pic>
        <p:nvPicPr>
          <p:cNvPr id="9" name="Paveikslėlis 8">
            <a:extLst>
              <a:ext uri="{FF2B5EF4-FFF2-40B4-BE49-F238E27FC236}">
                <a16:creationId xmlns:a16="http://schemas.microsoft.com/office/drawing/2014/main" id="{27C466B0-F932-D068-61BD-56A7C0C4BBE1}"/>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D1C4170F-6626-7B88-2E0A-75423DBA9934}"/>
              </a:ext>
            </a:extLst>
          </p:cNvPr>
          <p:cNvSpPr txBox="1"/>
          <p:nvPr/>
        </p:nvSpPr>
        <p:spPr>
          <a:xfrm>
            <a:off x="1165029" y="1233867"/>
            <a:ext cx="6404168"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202</a:t>
            </a:r>
            <a:r>
              <a:rPr lang="en-US" sz="2000" dirty="0">
                <a:latin typeface="Aptos Light" panose="020B0004020202020204" pitchFamily="34" charset="0"/>
              </a:rPr>
              <a:t>5</a:t>
            </a:r>
            <a:r>
              <a:rPr lang="lt-LT" sz="2000" dirty="0">
                <a:latin typeface="Aptos Light" panose="020B0004020202020204" pitchFamily="34" charset="0"/>
              </a:rPr>
              <a:t> m. </a:t>
            </a:r>
            <a:r>
              <a:rPr lang="en-US" sz="2000" dirty="0" err="1">
                <a:latin typeface="Aptos Light" panose="020B0004020202020204" pitchFamily="34" charset="0"/>
              </a:rPr>
              <a:t>emisij</a:t>
            </a:r>
            <a:r>
              <a:rPr lang="lt-LT" sz="2000" dirty="0">
                <a:latin typeface="Aptos Light" panose="020B0004020202020204" pitchFamily="34" charset="0"/>
              </a:rPr>
              <a:t>ų ataskaita</a:t>
            </a:r>
          </a:p>
        </p:txBody>
      </p:sp>
      <p:pic>
        <p:nvPicPr>
          <p:cNvPr id="4" name="Paveikslėlis 3">
            <a:extLst>
              <a:ext uri="{FF2B5EF4-FFF2-40B4-BE49-F238E27FC236}">
                <a16:creationId xmlns:a16="http://schemas.microsoft.com/office/drawing/2014/main" id="{87589915-3EE3-3B3E-C1A8-CA394175CA04}"/>
              </a:ext>
            </a:extLst>
          </p:cNvPr>
          <p:cNvPicPr>
            <a:picLocks noChangeAspect="1"/>
          </p:cNvPicPr>
          <p:nvPr/>
        </p:nvPicPr>
        <p:blipFill>
          <a:blip r:embed="rId4"/>
          <a:stretch>
            <a:fillRect/>
          </a:stretch>
        </p:blipFill>
        <p:spPr>
          <a:xfrm>
            <a:off x="1165029" y="1835068"/>
            <a:ext cx="6162323" cy="3930732"/>
          </a:xfrm>
          <a:prstGeom prst="rect">
            <a:avLst/>
          </a:prstGeom>
        </p:spPr>
      </p:pic>
    </p:spTree>
    <p:extLst>
      <p:ext uri="{BB962C8B-B14F-4D97-AF65-F5344CB8AC3E}">
        <p14:creationId xmlns:p14="http://schemas.microsoft.com/office/powerpoint/2010/main" val="812913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B783C58-8273-C9CF-E3C7-8418E620A1EB}"/>
            </a:ext>
          </a:extLst>
        </p:cNvPr>
        <p:cNvGrpSpPr/>
        <p:nvPr/>
      </p:nvGrpSpPr>
      <p:grpSpPr>
        <a:xfrm>
          <a:off x="0" y="0"/>
          <a:ext cx="0" cy="0"/>
          <a:chOff x="0" y="0"/>
          <a:chExt cx="0" cy="0"/>
        </a:xfrm>
      </p:grpSpPr>
      <p:pic>
        <p:nvPicPr>
          <p:cNvPr id="9" name="Paveikslėlis 8">
            <a:extLst>
              <a:ext uri="{FF2B5EF4-FFF2-40B4-BE49-F238E27FC236}">
                <a16:creationId xmlns:a16="http://schemas.microsoft.com/office/drawing/2014/main" id="{F6D4151D-AE38-BDF9-4410-5AE228611235}"/>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995642D1-3638-9701-0941-48B89EDF4112}"/>
              </a:ext>
            </a:extLst>
          </p:cNvPr>
          <p:cNvSpPr txBox="1"/>
          <p:nvPr/>
        </p:nvSpPr>
        <p:spPr>
          <a:xfrm>
            <a:off x="1165029" y="1233867"/>
            <a:ext cx="6404168"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202</a:t>
            </a:r>
            <a:r>
              <a:rPr lang="en-US" sz="2000" dirty="0">
                <a:latin typeface="Aptos Light" panose="020B0004020202020204" pitchFamily="34" charset="0"/>
              </a:rPr>
              <a:t>5</a:t>
            </a:r>
            <a:r>
              <a:rPr lang="lt-LT" sz="2000" dirty="0">
                <a:latin typeface="Aptos Light" panose="020B0004020202020204" pitchFamily="34" charset="0"/>
              </a:rPr>
              <a:t> m. </a:t>
            </a:r>
            <a:r>
              <a:rPr lang="en-US" sz="2000" dirty="0" err="1">
                <a:latin typeface="Aptos Light" panose="020B0004020202020204" pitchFamily="34" charset="0"/>
              </a:rPr>
              <a:t>emisij</a:t>
            </a:r>
            <a:r>
              <a:rPr lang="lt-LT" sz="2000" dirty="0">
                <a:latin typeface="Aptos Light" panose="020B0004020202020204" pitchFamily="34" charset="0"/>
              </a:rPr>
              <a:t>ų ataskaita</a:t>
            </a:r>
          </a:p>
        </p:txBody>
      </p:sp>
      <p:pic>
        <p:nvPicPr>
          <p:cNvPr id="3" name="Paveikslėlis 2">
            <a:extLst>
              <a:ext uri="{FF2B5EF4-FFF2-40B4-BE49-F238E27FC236}">
                <a16:creationId xmlns:a16="http://schemas.microsoft.com/office/drawing/2014/main" id="{485E0056-828D-F72A-EF86-4E41D94BB6BB}"/>
              </a:ext>
            </a:extLst>
          </p:cNvPr>
          <p:cNvPicPr>
            <a:picLocks noChangeAspect="1"/>
          </p:cNvPicPr>
          <p:nvPr/>
        </p:nvPicPr>
        <p:blipFill>
          <a:blip r:embed="rId4"/>
          <a:stretch>
            <a:fillRect/>
          </a:stretch>
        </p:blipFill>
        <p:spPr>
          <a:xfrm>
            <a:off x="1165029" y="1819192"/>
            <a:ext cx="6090904" cy="3959087"/>
          </a:xfrm>
          <a:prstGeom prst="rect">
            <a:avLst/>
          </a:prstGeom>
        </p:spPr>
      </p:pic>
    </p:spTree>
    <p:extLst>
      <p:ext uri="{BB962C8B-B14F-4D97-AF65-F5344CB8AC3E}">
        <p14:creationId xmlns:p14="http://schemas.microsoft.com/office/powerpoint/2010/main" val="391514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BE67AF-15C0-025C-FCBC-D4EA11F32C11}"/>
            </a:ext>
          </a:extLst>
        </p:cNvPr>
        <p:cNvGrpSpPr/>
        <p:nvPr/>
      </p:nvGrpSpPr>
      <p:grpSpPr>
        <a:xfrm>
          <a:off x="0" y="0"/>
          <a:ext cx="0" cy="0"/>
          <a:chOff x="0" y="0"/>
          <a:chExt cx="0" cy="0"/>
        </a:xfrm>
      </p:grpSpPr>
      <p:pic>
        <p:nvPicPr>
          <p:cNvPr id="9" name="Paveikslėlis 8">
            <a:extLst>
              <a:ext uri="{FF2B5EF4-FFF2-40B4-BE49-F238E27FC236}">
                <a16:creationId xmlns:a16="http://schemas.microsoft.com/office/drawing/2014/main" id="{B39879D3-C520-A4F0-BBD8-74A30447BC1E}"/>
              </a:ext>
            </a:extLst>
          </p:cNvPr>
          <p:cNvPicPr>
            <a:picLocks noChangeAspect="1"/>
          </p:cNvPicPr>
          <p:nvPr/>
        </p:nvPicPr>
        <p:blipFill>
          <a:blip r:embed="rId3"/>
          <a:stretch>
            <a:fillRect/>
          </a:stretch>
        </p:blipFill>
        <p:spPr>
          <a:xfrm>
            <a:off x="6993466" y="270321"/>
            <a:ext cx="1913467" cy="675976"/>
          </a:xfrm>
          <a:prstGeom prst="rect">
            <a:avLst/>
          </a:prstGeom>
        </p:spPr>
      </p:pic>
      <p:sp>
        <p:nvSpPr>
          <p:cNvPr id="6" name="TextBox 5">
            <a:extLst>
              <a:ext uri="{FF2B5EF4-FFF2-40B4-BE49-F238E27FC236}">
                <a16:creationId xmlns:a16="http://schemas.microsoft.com/office/drawing/2014/main" id="{21635EEB-9E21-A7A2-BE94-47D76D5FC8DD}"/>
              </a:ext>
            </a:extLst>
          </p:cNvPr>
          <p:cNvSpPr txBox="1"/>
          <p:nvPr/>
        </p:nvSpPr>
        <p:spPr>
          <a:xfrm>
            <a:off x="1160192" y="1997838"/>
            <a:ext cx="6404168"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2024–2025 m. išteklių naudojimo palyginimas</a:t>
            </a:r>
          </a:p>
        </p:txBody>
      </p:sp>
      <p:sp>
        <p:nvSpPr>
          <p:cNvPr id="7" name="TextBox 6">
            <a:extLst>
              <a:ext uri="{FF2B5EF4-FFF2-40B4-BE49-F238E27FC236}">
                <a16:creationId xmlns:a16="http://schemas.microsoft.com/office/drawing/2014/main" id="{9716753D-5A53-9D1B-F4C4-226C2E5CB09F}"/>
              </a:ext>
            </a:extLst>
          </p:cNvPr>
          <p:cNvSpPr txBox="1"/>
          <p:nvPr/>
        </p:nvSpPr>
        <p:spPr>
          <a:xfrm>
            <a:off x="1160192" y="2397948"/>
            <a:ext cx="6612208" cy="2062103"/>
          </a:xfrm>
          <a:prstGeom prst="rect">
            <a:avLst/>
          </a:prstGeom>
          <a:noFill/>
        </p:spPr>
        <p:txBody>
          <a:bodyPr wrap="square">
            <a:spAutoFit/>
          </a:bodyPr>
          <a:lstStyle/>
          <a:p>
            <a:r>
              <a:rPr lang="lt-LT" sz="1600" dirty="0">
                <a:latin typeface="Aptos Light" panose="020B0004020202020204" pitchFamily="34" charset="0"/>
              </a:rPr>
              <a:t>Lyginant 2024 ir 2025 m. duomenis, didžiausias sumažėjimas fiksuotas elektros energijos ir šilumos vartojime. Šį pokytį lėmė nuoseklus energijos vartojimo optimizavimas – šildymo reguliavimas pagal paros laiką ir faktinį patalpų naudojimo poreikį bei kiti kasdieniai energijos taupymo sprendimai. Vandens bei gamtinių dujų sunaudojimas išliko stabilus, o transporto kuro sunaudojimas padidėjo dėl didesnio veiklos intensyvumo. Šie rodikliai padeda įvertinti veiklos pokyčius ir planuoti tolesnius efektyvumo gerinimo sprendimus.</a:t>
            </a:r>
          </a:p>
        </p:txBody>
      </p:sp>
    </p:spTree>
    <p:extLst>
      <p:ext uri="{BB962C8B-B14F-4D97-AF65-F5344CB8AC3E}">
        <p14:creationId xmlns:p14="http://schemas.microsoft.com/office/powerpoint/2010/main" val="30110218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7B68BAD-7841-7ABA-E677-6DAFF5C3AD9F}"/>
            </a:ext>
          </a:extLst>
        </p:cNvPr>
        <p:cNvGrpSpPr/>
        <p:nvPr/>
      </p:nvGrpSpPr>
      <p:grpSpPr>
        <a:xfrm>
          <a:off x="0" y="0"/>
          <a:ext cx="0" cy="0"/>
          <a:chOff x="0" y="0"/>
          <a:chExt cx="0" cy="0"/>
        </a:xfrm>
      </p:grpSpPr>
      <p:pic>
        <p:nvPicPr>
          <p:cNvPr id="9" name="Paveikslėlis 8">
            <a:extLst>
              <a:ext uri="{FF2B5EF4-FFF2-40B4-BE49-F238E27FC236}">
                <a16:creationId xmlns:a16="http://schemas.microsoft.com/office/drawing/2014/main" id="{C6FAD3AE-9E0A-1491-E3E0-762F2441FFC4}"/>
              </a:ext>
            </a:extLst>
          </p:cNvPr>
          <p:cNvPicPr>
            <a:picLocks noChangeAspect="1"/>
          </p:cNvPicPr>
          <p:nvPr/>
        </p:nvPicPr>
        <p:blipFill>
          <a:blip r:embed="rId3"/>
          <a:stretch>
            <a:fillRect/>
          </a:stretch>
        </p:blipFill>
        <p:spPr>
          <a:xfrm>
            <a:off x="6993466" y="270321"/>
            <a:ext cx="1913467" cy="675976"/>
          </a:xfrm>
          <a:prstGeom prst="rect">
            <a:avLst/>
          </a:prstGeom>
        </p:spPr>
      </p:pic>
      <p:sp>
        <p:nvSpPr>
          <p:cNvPr id="7" name="TextBox 6">
            <a:extLst>
              <a:ext uri="{FF2B5EF4-FFF2-40B4-BE49-F238E27FC236}">
                <a16:creationId xmlns:a16="http://schemas.microsoft.com/office/drawing/2014/main" id="{6EAA6108-8055-7722-DFDE-9096825EAC21}"/>
              </a:ext>
            </a:extLst>
          </p:cNvPr>
          <p:cNvSpPr txBox="1"/>
          <p:nvPr/>
        </p:nvSpPr>
        <p:spPr>
          <a:xfrm>
            <a:off x="1160192" y="1801862"/>
            <a:ext cx="6612208" cy="4278094"/>
          </a:xfrm>
          <a:prstGeom prst="rect">
            <a:avLst/>
          </a:prstGeom>
          <a:noFill/>
        </p:spPr>
        <p:txBody>
          <a:bodyPr wrap="square">
            <a:spAutoFit/>
          </a:bodyPr>
          <a:lstStyle/>
          <a:p>
            <a:r>
              <a:rPr lang="lt-LT" sz="1600" b="1" dirty="0">
                <a:latin typeface="Aptos Light" panose="020B0004020202020204" pitchFamily="34" charset="0"/>
              </a:rPr>
              <a:t>Aplinkosauga</a:t>
            </a:r>
          </a:p>
          <a:p>
            <a:r>
              <a:rPr lang="lt-LT" sz="1600" dirty="0">
                <a:latin typeface="Aptos Light" panose="020B0004020202020204" pitchFamily="34" charset="0"/>
              </a:rPr>
              <a:t>Toliau ieškoti sprendimų, kaip didinti pakartotinį stiklinės pakuotės panaudojimą, mažinant vandens, energijos ir darbo sąnaudas.</a:t>
            </a:r>
          </a:p>
          <a:p>
            <a:r>
              <a:rPr lang="lt-LT" sz="1600" dirty="0">
                <a:latin typeface="Aptos Light" panose="020B0004020202020204" pitchFamily="34" charset="0"/>
              </a:rPr>
              <a:t>Tobulinti atliekų rūšiavimo ir apskaitos procesus.</a:t>
            </a:r>
          </a:p>
          <a:p>
            <a:r>
              <a:rPr lang="lt-LT" sz="1600" dirty="0">
                <a:latin typeface="Aptos Light" panose="020B0004020202020204" pitchFamily="34" charset="0"/>
              </a:rPr>
              <a:t>Plėsti stebimų aplinkosauginių rodiklių apimtį (pvz., siuntų pristatymo CO₂ emisijos, atliekų srautų, pakartotinai panaudotos taros kiekio).</a:t>
            </a:r>
          </a:p>
          <a:p>
            <a:r>
              <a:rPr lang="lt-LT" sz="1600" b="1" dirty="0">
                <a:latin typeface="Aptos Light" panose="020B0004020202020204" pitchFamily="34" charset="0"/>
              </a:rPr>
              <a:t>Socialinė atsakomybė</a:t>
            </a:r>
          </a:p>
          <a:p>
            <a:r>
              <a:rPr lang="lt-LT" sz="1600" dirty="0">
                <a:latin typeface="Aptos Light" panose="020B0004020202020204" pitchFamily="34" charset="0"/>
              </a:rPr>
              <a:t>Organizuoti daugiau darbuotojų įsitraukimą skatinančių veiklų – edukacinių renginių, aplinkos tvarkymo iniciatyvų ir kitų bendruomeniškumą stiprinančių veiklų.</a:t>
            </a:r>
          </a:p>
          <a:p>
            <a:r>
              <a:rPr lang="lt-LT" sz="1600" dirty="0">
                <a:latin typeface="Aptos Light" panose="020B0004020202020204" pitchFamily="34" charset="0"/>
              </a:rPr>
              <a:t>Toliau investuoti į darbuotojų profesinių kompetencijų stiprinimą ir gerovę.</a:t>
            </a:r>
          </a:p>
          <a:p>
            <a:r>
              <a:rPr lang="lt-LT" sz="1600" dirty="0">
                <a:latin typeface="Aptos Light" panose="020B0004020202020204" pitchFamily="34" charset="0"/>
              </a:rPr>
              <a:t>Skatinti darbuotojų iniciatyvas, leidžiančias prisidėti prie veiklos ir tvarumo sprendimų.</a:t>
            </a:r>
          </a:p>
          <a:p>
            <a:r>
              <a:rPr lang="lt-LT" sz="1600" b="1" dirty="0">
                <a:latin typeface="Aptos Light" panose="020B0004020202020204" pitchFamily="34" charset="0"/>
              </a:rPr>
              <a:t>Valdysena</a:t>
            </a:r>
          </a:p>
          <a:p>
            <a:r>
              <a:rPr lang="lt-LT" sz="1600" dirty="0">
                <a:latin typeface="Aptos Light" panose="020B0004020202020204" pitchFamily="34" charset="0"/>
              </a:rPr>
              <a:t>Toliau tobulinti tvarumo rodiklių rinkimo ir analizės sistemą.</a:t>
            </a:r>
          </a:p>
          <a:p>
            <a:r>
              <a:rPr lang="lt-LT" sz="1600" dirty="0">
                <a:latin typeface="Aptos Light" panose="020B0004020202020204" pitchFamily="34" charset="0"/>
              </a:rPr>
              <a:t>Peržiūrėti ir atnaujinti tvarumo politiką bei kitus susijusius vidaus dokumentus.</a:t>
            </a:r>
          </a:p>
        </p:txBody>
      </p:sp>
      <p:sp>
        <p:nvSpPr>
          <p:cNvPr id="3" name="TextBox 2">
            <a:extLst>
              <a:ext uri="{FF2B5EF4-FFF2-40B4-BE49-F238E27FC236}">
                <a16:creationId xmlns:a16="http://schemas.microsoft.com/office/drawing/2014/main" id="{7DB03885-484D-A483-1F38-1DFD23E37BD2}"/>
              </a:ext>
            </a:extLst>
          </p:cNvPr>
          <p:cNvSpPr txBox="1"/>
          <p:nvPr/>
        </p:nvSpPr>
        <p:spPr>
          <a:xfrm>
            <a:off x="1160192" y="1385398"/>
            <a:ext cx="6404168" cy="400110"/>
          </a:xfrm>
          <a:prstGeom prst="rect">
            <a:avLst/>
          </a:prstGeom>
          <a:noFill/>
        </p:spPr>
        <p:txBody>
          <a:bodyPr wrap="square">
            <a:spAutoFit/>
          </a:bodyPr>
          <a:lstStyle/>
          <a:p>
            <a:pPr>
              <a:defRPr sz="2800" b="1">
                <a:solidFill>
                  <a:srgbClr val="264E38"/>
                </a:solidFill>
              </a:defRPr>
            </a:pPr>
            <a:r>
              <a:rPr lang="lt-LT" sz="2000" dirty="0">
                <a:latin typeface="Aptos Light" panose="020B0004020202020204" pitchFamily="34" charset="0"/>
              </a:rPr>
              <a:t>ATEITIES TIKSLAI</a:t>
            </a:r>
          </a:p>
        </p:txBody>
      </p:sp>
      <p:sp>
        <p:nvSpPr>
          <p:cNvPr id="5" name="TextBox 4">
            <a:extLst>
              <a:ext uri="{FF2B5EF4-FFF2-40B4-BE49-F238E27FC236}">
                <a16:creationId xmlns:a16="http://schemas.microsoft.com/office/drawing/2014/main" id="{1E1041CA-E4B9-DC10-708F-0E322257A28D}"/>
              </a:ext>
            </a:extLst>
          </p:cNvPr>
          <p:cNvSpPr txBox="1"/>
          <p:nvPr/>
        </p:nvSpPr>
        <p:spPr>
          <a:xfrm>
            <a:off x="2658792" y="6008889"/>
            <a:ext cx="5864298" cy="338554"/>
          </a:xfrm>
          <a:prstGeom prst="rect">
            <a:avLst/>
          </a:prstGeom>
          <a:noFill/>
        </p:spPr>
        <p:txBody>
          <a:bodyPr wrap="none">
            <a:spAutoFit/>
          </a:bodyPr>
          <a:lstStyle/>
          <a:p>
            <a:pPr>
              <a:defRPr sz="1600" i="1">
                <a:solidFill>
                  <a:srgbClr val="5A785A"/>
                </a:solidFill>
              </a:defRPr>
            </a:pPr>
            <a:r>
              <a:rPr lang="pt-BR" sz="1600" dirty="0">
                <a:latin typeface="Aptos Light" panose="020B0004020202020204" pitchFamily="34" charset="0"/>
              </a:rPr>
              <a:t>Kartu kuriame ateitį, kurioje pagarba tampa kasdieniu pasirinkimu.</a:t>
            </a:r>
            <a:endParaRPr sz="1400" dirty="0">
              <a:latin typeface="Aptos Light" panose="020B0004020202020204" pitchFamily="34" charset="0"/>
            </a:endParaRPr>
          </a:p>
        </p:txBody>
      </p:sp>
    </p:spTree>
    <p:extLst>
      <p:ext uri="{BB962C8B-B14F-4D97-AF65-F5344CB8AC3E}">
        <p14:creationId xmlns:p14="http://schemas.microsoft.com/office/powerpoint/2010/main" val="21832621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550</TotalTime>
  <Words>2579</Words>
  <Application>Microsoft Office PowerPoint</Application>
  <PresentationFormat>Demonstracija ekrane (4:3)</PresentationFormat>
  <Paragraphs>242</Paragraphs>
  <Slides>27</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27</vt:i4>
      </vt:variant>
    </vt:vector>
  </HeadingPairs>
  <TitlesOfParts>
    <vt:vector size="31" baseType="lpstr">
      <vt:lpstr>Aptos Light</vt:lpstr>
      <vt:lpstr>Arial</vt:lpstr>
      <vt:lpstr>Calibri</vt: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Milda</dc:creator>
  <cp:keywords/>
  <dc:description>generated using python-pptx</dc:description>
  <cp:lastModifiedBy>Milda</cp:lastModifiedBy>
  <cp:revision>32</cp:revision>
  <dcterms:created xsi:type="dcterms:W3CDTF">2013-01-27T09:14:16Z</dcterms:created>
  <dcterms:modified xsi:type="dcterms:W3CDTF">2026-07-23T15:24:43Z</dcterms:modified>
  <cp:category/>
</cp:coreProperties>
</file>